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418" r:id="rId2"/>
    <p:sldId id="450" r:id="rId3"/>
    <p:sldId id="419" r:id="rId4"/>
    <p:sldId id="440" r:id="rId5"/>
    <p:sldId id="429" r:id="rId6"/>
    <p:sldId id="441" r:id="rId7"/>
    <p:sldId id="451" r:id="rId8"/>
    <p:sldId id="453" r:id="rId9"/>
    <p:sldId id="447" r:id="rId10"/>
    <p:sldId id="445" r:id="rId11"/>
    <p:sldId id="448" r:id="rId12"/>
    <p:sldId id="449" r:id="rId13"/>
    <p:sldId id="493" r:id="rId14"/>
    <p:sldId id="494" r:id="rId15"/>
    <p:sldId id="495" r:id="rId16"/>
    <p:sldId id="497" r:id="rId17"/>
    <p:sldId id="496" r:id="rId18"/>
    <p:sldId id="498" r:id="rId19"/>
    <p:sldId id="499" r:id="rId20"/>
    <p:sldId id="500" r:id="rId21"/>
    <p:sldId id="501" r:id="rId22"/>
    <p:sldId id="504" r:id="rId23"/>
    <p:sldId id="502" r:id="rId24"/>
    <p:sldId id="505" r:id="rId25"/>
    <p:sldId id="506" r:id="rId26"/>
    <p:sldId id="503" r:id="rId27"/>
    <p:sldId id="454" r:id="rId28"/>
    <p:sldId id="442" r:id="rId29"/>
    <p:sldId id="444" r:id="rId30"/>
    <p:sldId id="477" r:id="rId31"/>
    <p:sldId id="443" r:id="rId32"/>
    <p:sldId id="446" r:id="rId33"/>
    <p:sldId id="455" r:id="rId34"/>
    <p:sldId id="456" r:id="rId35"/>
    <p:sldId id="457" r:id="rId36"/>
    <p:sldId id="458" r:id="rId37"/>
    <p:sldId id="459" r:id="rId38"/>
    <p:sldId id="460" r:id="rId39"/>
    <p:sldId id="462" r:id="rId40"/>
    <p:sldId id="469" r:id="rId41"/>
    <p:sldId id="463" r:id="rId42"/>
    <p:sldId id="465" r:id="rId43"/>
    <p:sldId id="466" r:id="rId44"/>
    <p:sldId id="470" r:id="rId45"/>
    <p:sldId id="471" r:id="rId46"/>
    <p:sldId id="472" r:id="rId47"/>
    <p:sldId id="473" r:id="rId48"/>
    <p:sldId id="475" r:id="rId49"/>
    <p:sldId id="476" r:id="rId50"/>
    <p:sldId id="479" r:id="rId51"/>
    <p:sldId id="478" r:id="rId52"/>
    <p:sldId id="480" r:id="rId53"/>
    <p:sldId id="482" r:id="rId54"/>
    <p:sldId id="481" r:id="rId55"/>
    <p:sldId id="483" r:id="rId56"/>
    <p:sldId id="484" r:id="rId57"/>
    <p:sldId id="485" r:id="rId58"/>
    <p:sldId id="486" r:id="rId59"/>
    <p:sldId id="487" r:id="rId60"/>
    <p:sldId id="489" r:id="rId61"/>
    <p:sldId id="490" r:id="rId62"/>
    <p:sldId id="492" r:id="rId63"/>
    <p:sldId id="491" r:id="rId64"/>
    <p:sldId id="428" r:id="rId65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43C6"/>
    <a:srgbClr val="3782C5"/>
    <a:srgbClr val="2857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13" autoAdjust="0"/>
    <p:restoredTop sz="76157" autoAdjust="0"/>
  </p:normalViewPr>
  <p:slideViewPr>
    <p:cSldViewPr>
      <p:cViewPr varScale="1">
        <p:scale>
          <a:sx n="105" d="100"/>
          <a:sy n="105" d="100"/>
        </p:scale>
        <p:origin x="2340" y="10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601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85617-E155-42B9-84DE-B6F08CC38C33}" type="datetimeFigureOut">
              <a:rPr lang="zh-CN" altLang="en-US" smtClean="0"/>
              <a:t>2016/10/23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D96C-E990-4993-938B-CFA77FEA92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205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dirty="0"/>
              <a:t>所谓的分层实际上是一个封装</a:t>
            </a: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934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dirty="0"/>
              <a:t>所谓的分层实际上是一个封装</a:t>
            </a: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517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433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809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895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526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073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309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890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947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972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270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111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067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515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1867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3242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9865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16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106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371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9511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4851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9344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2605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2098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1770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93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4133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6302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altLang="zh-CN" sz="22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5703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392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4736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7478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5221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1335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None/>
            </a:pPr>
            <a:endParaRPr lang="zh-CN" alt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3994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1843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8070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9575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8576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3174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824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3879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4492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1067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4503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1834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7215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9071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9566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4594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None/>
            </a:pPr>
            <a:endParaRPr lang="zh-CN" alt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2037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None/>
            </a:pPr>
            <a:endParaRPr lang="zh-CN" alt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165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5092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None/>
            </a:pPr>
            <a:endParaRPr lang="zh-CN" alt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2386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None/>
            </a:pPr>
            <a:endParaRPr lang="zh-CN" alt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0944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None/>
            </a:pPr>
            <a:endParaRPr lang="zh-CN" alt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8175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064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915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058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dirty="0"/>
              <a:t>所谓的分层实际上是一个封装</a:t>
            </a: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96C-E990-4993-938B-CFA77FEA923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170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9"/>
          <a:stretch>
            <a:fillRect/>
          </a:stretch>
        </p:blipFill>
        <p:spPr>
          <a:xfrm>
            <a:off x="-1" y="0"/>
            <a:ext cx="9171769" cy="5715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55510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37E3A-73D9-4AC5-8448-3312727E0F5B}" type="datetimeFigureOut">
              <a:rPr lang="zh-CN" altLang="en-US" smtClean="0"/>
              <a:t>2016/10/23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295D0-179C-44E8-A279-FA78800C76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37E3A-73D9-4AC5-8448-3312727E0F5B}" type="datetimeFigureOut">
              <a:rPr lang="zh-CN" altLang="en-US" smtClean="0"/>
              <a:t>2016/10/23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295D0-179C-44E8-A279-FA78800C76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37E3A-73D9-4AC5-8448-3312727E0F5B}" type="datetimeFigureOut">
              <a:rPr lang="zh-CN" altLang="en-US" smtClean="0"/>
              <a:t>2016/10/23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295D0-179C-44E8-A279-FA78800C76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9"/>
          <a:stretch>
            <a:fillRect/>
          </a:stretch>
        </p:blipFill>
        <p:spPr>
          <a:xfrm>
            <a:off x="-1" y="0"/>
            <a:ext cx="9171769" cy="5715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971600" y="0"/>
            <a:ext cx="8200168" cy="5715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37E3A-73D9-4AC5-8448-3312727E0F5B}" type="datetimeFigureOut">
              <a:rPr lang="zh-CN" altLang="en-US" smtClean="0"/>
              <a:t>2016/10/23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295D0-179C-44E8-A279-FA78800C763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1396"/>
            <a:ext cx="7385510" cy="37606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37E3A-73D9-4AC5-8448-3312727E0F5B}" type="datetimeFigureOut">
              <a:rPr lang="zh-CN" altLang="en-US" smtClean="0"/>
              <a:t>2016/10/23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295D0-179C-44E8-A279-FA78800C76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37E3A-73D9-4AC5-8448-3312727E0F5B}" type="datetimeFigureOut">
              <a:rPr lang="zh-CN" altLang="en-US" smtClean="0"/>
              <a:t>2016/10/23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295D0-179C-44E8-A279-FA78800C76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37E3A-73D9-4AC5-8448-3312727E0F5B}" type="datetimeFigureOut">
              <a:rPr lang="zh-CN" altLang="en-US" smtClean="0"/>
              <a:t>2016/10/23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295D0-179C-44E8-A279-FA78800C76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37E3A-73D9-4AC5-8448-3312727E0F5B}" type="datetimeFigureOut">
              <a:rPr lang="zh-CN" altLang="en-US" smtClean="0"/>
              <a:t>2016/10/23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295D0-179C-44E8-A279-FA78800C76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37E3A-73D9-4AC5-8448-3312727E0F5B}" type="datetimeFigureOut">
              <a:rPr lang="zh-CN" altLang="en-US" smtClean="0"/>
              <a:t>2016/10/23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295D0-179C-44E8-A279-FA78800C76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37E3A-73D9-4AC5-8448-3312727E0F5B}" type="datetimeFigureOut">
              <a:rPr lang="zh-CN" altLang="en-US" smtClean="0"/>
              <a:t>2016/10/23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295D0-179C-44E8-A279-FA78800C76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37E3A-73D9-4AC5-8448-3312727E0F5B}" type="datetimeFigureOut">
              <a:rPr lang="zh-CN" altLang="en-US" smtClean="0"/>
              <a:t>2016/10/23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295D0-179C-44E8-A279-FA78800C76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37E3A-73D9-4AC5-8448-3312727E0F5B}" type="datetimeFigureOut">
              <a:rPr lang="zh-CN" altLang="en-US" smtClean="0"/>
              <a:t>2016/10/23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295D0-179C-44E8-A279-FA78800C76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2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553244"/>
            <a:ext cx="7772400" cy="12250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计算机网络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1640" y="1422010"/>
            <a:ext cx="6400800" cy="27363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刘欣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QQ: 3340792577    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微信：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liuxinlehan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微信公众号：码农翻身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coderising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码农翻身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群：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536010527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721596"/>
            <a:ext cx="1588765" cy="158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47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协议的封装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4414" y="1181365"/>
            <a:ext cx="7678066" cy="3771636"/>
          </a:xfrm>
        </p:spPr>
        <p:txBody>
          <a:bodyPr>
            <a:noAutofit/>
          </a:bodyPr>
          <a:lstStyle/>
          <a:p>
            <a:r>
              <a:rPr lang="en-US" altLang="zh-CN" sz="2400" dirty="0">
                <a:latin typeface="arial" panose="020B0604020202020204" pitchFamily="34" charset="0"/>
              </a:rPr>
              <a:t>1. </a:t>
            </a:r>
            <a:r>
              <a:rPr lang="zh-CN" altLang="en-US" sz="2400" dirty="0">
                <a:latin typeface="arial" panose="020B0604020202020204" pitchFamily="34" charset="0"/>
              </a:rPr>
              <a:t>机器</a:t>
            </a:r>
            <a:r>
              <a:rPr lang="en-US" altLang="zh-CN" sz="2400" dirty="0">
                <a:latin typeface="arial" panose="020B0604020202020204" pitchFamily="34" charset="0"/>
              </a:rPr>
              <a:t>A</a:t>
            </a:r>
            <a:r>
              <a:rPr lang="zh-CN" altLang="en-US" sz="2400" dirty="0">
                <a:latin typeface="arial" panose="020B0604020202020204" pitchFamily="34" charset="0"/>
              </a:rPr>
              <a:t>上的某应用向机器</a:t>
            </a:r>
            <a:r>
              <a:rPr lang="en-US" altLang="zh-CN" sz="2400" dirty="0">
                <a:latin typeface="arial" panose="020B0604020202020204" pitchFamily="34" charset="0"/>
              </a:rPr>
              <a:t>B</a:t>
            </a:r>
            <a:r>
              <a:rPr lang="zh-CN" altLang="en-US" sz="2400" dirty="0">
                <a:latin typeface="arial" panose="020B0604020202020204" pitchFamily="34" charset="0"/>
              </a:rPr>
              <a:t>发消息（例如</a:t>
            </a:r>
            <a:r>
              <a:rPr lang="en-US" altLang="zh-CN" sz="2400" dirty="0">
                <a:latin typeface="arial" panose="020B0604020202020204" pitchFamily="34" charset="0"/>
              </a:rPr>
              <a:t>HTTP</a:t>
            </a:r>
            <a:r>
              <a:rPr lang="zh-CN" altLang="en-US" sz="2400" dirty="0">
                <a:latin typeface="arial" panose="020B0604020202020204" pitchFamily="34" charset="0"/>
              </a:rPr>
              <a:t>消息）</a:t>
            </a:r>
            <a:endParaRPr lang="en-US" altLang="zh-CN" sz="2400" dirty="0">
              <a:latin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</a:rPr>
              <a:t>2. </a:t>
            </a:r>
            <a:r>
              <a:rPr lang="zh-CN" altLang="en-US" sz="2400" dirty="0">
                <a:latin typeface="arial" panose="020B0604020202020204" pitchFamily="34" charset="0"/>
              </a:rPr>
              <a:t>机器</a:t>
            </a:r>
            <a:r>
              <a:rPr lang="en-US" altLang="zh-CN" sz="2400" dirty="0">
                <a:latin typeface="arial" panose="020B0604020202020204" pitchFamily="34" charset="0"/>
              </a:rPr>
              <a:t>A</a:t>
            </a:r>
            <a:r>
              <a:rPr lang="zh-CN" altLang="en-US" sz="2400" dirty="0">
                <a:latin typeface="arial" panose="020B0604020202020204" pitchFamily="34" charset="0"/>
              </a:rPr>
              <a:t>的网络协议栈依次把该消息封装成</a:t>
            </a:r>
            <a:r>
              <a:rPr lang="en-US" altLang="zh-CN" sz="2400" dirty="0">
                <a:latin typeface="arial" panose="020B0604020202020204" pitchFamily="34" charset="0"/>
              </a:rPr>
              <a:t>TCP</a:t>
            </a:r>
            <a:r>
              <a:rPr lang="zh-CN" altLang="en-US" sz="2400" dirty="0">
                <a:latin typeface="arial" panose="020B0604020202020204" pitchFamily="34" charset="0"/>
              </a:rPr>
              <a:t>消息包</a:t>
            </a:r>
            <a:r>
              <a:rPr lang="en-US" altLang="zh-CN" sz="2400" dirty="0">
                <a:latin typeface="arial" panose="020B0604020202020204" pitchFamily="34" charset="0"/>
              </a:rPr>
              <a:t>-&gt;IP</a:t>
            </a:r>
            <a:r>
              <a:rPr lang="zh-CN" altLang="en-US" sz="2400" dirty="0">
                <a:latin typeface="arial" panose="020B0604020202020204" pitchFamily="34" charset="0"/>
              </a:rPr>
              <a:t>消息包</a:t>
            </a:r>
            <a:r>
              <a:rPr lang="en-US" altLang="zh-CN" sz="2400" dirty="0">
                <a:latin typeface="arial" panose="020B0604020202020204" pitchFamily="34" charset="0"/>
              </a:rPr>
              <a:t>-&gt;</a:t>
            </a:r>
            <a:r>
              <a:rPr lang="zh-CN" altLang="en-US" sz="2400" dirty="0">
                <a:latin typeface="arial" panose="020B0604020202020204" pitchFamily="34" charset="0"/>
              </a:rPr>
              <a:t>链路层数据包</a:t>
            </a:r>
            <a:endParaRPr lang="en-US" altLang="zh-CN" sz="2400" dirty="0">
              <a:latin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</a:rPr>
              <a:t>3. </a:t>
            </a:r>
            <a:r>
              <a:rPr lang="zh-CN" altLang="en-US" sz="2400" dirty="0">
                <a:latin typeface="arial" panose="020B0604020202020204" pitchFamily="34" charset="0"/>
              </a:rPr>
              <a:t>链路层消息包被发送给交换机</a:t>
            </a:r>
            <a:r>
              <a:rPr lang="en-US" altLang="zh-CN" sz="2400" dirty="0">
                <a:latin typeface="arial" panose="020B0604020202020204" pitchFamily="34" charset="0"/>
              </a:rPr>
              <a:t>A</a:t>
            </a:r>
          </a:p>
          <a:p>
            <a:endParaRPr lang="en-US" altLang="zh-CN" sz="2600" dirty="0">
              <a:latin typeface="arial" panose="020B0604020202020204" pitchFamily="34" charset="0"/>
            </a:endParaRPr>
          </a:p>
          <a:p>
            <a:endParaRPr lang="en-US" altLang="zh-CN" sz="2600" dirty="0"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133" y="3067183"/>
            <a:ext cx="2128347" cy="238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29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协议的封装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4414" y="1181365"/>
            <a:ext cx="7678066" cy="3771636"/>
          </a:xfrm>
        </p:spPr>
        <p:txBody>
          <a:bodyPr>
            <a:noAutofit/>
          </a:bodyPr>
          <a:lstStyle/>
          <a:p>
            <a:r>
              <a:rPr lang="en-US" altLang="zh-CN" sz="2400" dirty="0">
                <a:latin typeface="arial" panose="020B0604020202020204" pitchFamily="34" charset="0"/>
              </a:rPr>
              <a:t>4. </a:t>
            </a:r>
            <a:r>
              <a:rPr lang="zh-CN" altLang="en-US" sz="2400" dirty="0">
                <a:latin typeface="arial" panose="020B0604020202020204" pitchFamily="34" charset="0"/>
              </a:rPr>
              <a:t>交换机</a:t>
            </a:r>
            <a:r>
              <a:rPr lang="en-US" altLang="zh-CN" sz="2400" dirty="0">
                <a:latin typeface="arial" panose="020B0604020202020204" pitchFamily="34" charset="0"/>
              </a:rPr>
              <a:t>A</a:t>
            </a:r>
            <a:r>
              <a:rPr lang="zh-CN" altLang="en-US" sz="2400" dirty="0">
                <a:latin typeface="arial" panose="020B0604020202020204" pitchFamily="34" charset="0"/>
              </a:rPr>
              <a:t>收到消息以后，把消息转发给路由器</a:t>
            </a:r>
            <a:endParaRPr lang="en-US" altLang="zh-CN" sz="2400" dirty="0">
              <a:latin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</a:rPr>
              <a:t>5. </a:t>
            </a:r>
            <a:r>
              <a:rPr lang="zh-CN" altLang="en-US" sz="2400" dirty="0">
                <a:latin typeface="arial" panose="020B0604020202020204" pitchFamily="34" charset="0"/>
              </a:rPr>
              <a:t>路由器去除链路层的封装， 检查目的地址，发现是机器</a:t>
            </a:r>
            <a:r>
              <a:rPr lang="en-US" altLang="zh-CN" sz="2400" dirty="0">
                <a:latin typeface="arial" panose="020B0604020202020204" pitchFamily="34" charset="0"/>
              </a:rPr>
              <a:t>B</a:t>
            </a:r>
            <a:r>
              <a:rPr lang="zh-CN" altLang="en-US" sz="2400" dirty="0">
                <a:latin typeface="arial" panose="020B0604020202020204" pitchFamily="34" charset="0"/>
              </a:rPr>
              <a:t>是目的地， 然后重新生产一个数据链路层的数据包</a:t>
            </a:r>
            <a:endParaRPr lang="en-US" altLang="zh-CN" sz="2400" dirty="0">
              <a:latin typeface="arial" panose="020B0604020202020204" pitchFamily="34" charset="0"/>
            </a:endParaRPr>
          </a:p>
          <a:p>
            <a:endParaRPr lang="en-US" altLang="zh-CN" sz="2600" dirty="0"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793604"/>
            <a:ext cx="2035346" cy="1820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3254019"/>
            <a:ext cx="2161909" cy="2420177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4355976" y="4513684"/>
            <a:ext cx="1440160" cy="439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721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协议的封装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4414" y="1181365"/>
            <a:ext cx="7678066" cy="3771636"/>
          </a:xfrm>
        </p:spPr>
        <p:txBody>
          <a:bodyPr>
            <a:noAutofit/>
          </a:bodyPr>
          <a:lstStyle/>
          <a:p>
            <a:r>
              <a:rPr lang="en-US" altLang="zh-CN" sz="2600" dirty="0">
                <a:latin typeface="arial" panose="020B0604020202020204" pitchFamily="34" charset="0"/>
              </a:rPr>
              <a:t>6. </a:t>
            </a:r>
            <a:r>
              <a:rPr lang="zh-CN" altLang="en-US" sz="2600" dirty="0">
                <a:latin typeface="arial" panose="020B0604020202020204" pitchFamily="34" charset="0"/>
              </a:rPr>
              <a:t>交换机</a:t>
            </a:r>
            <a:r>
              <a:rPr lang="en-US" altLang="zh-CN" sz="2600" dirty="0">
                <a:latin typeface="arial" panose="020B0604020202020204" pitchFamily="34" charset="0"/>
              </a:rPr>
              <a:t>B</a:t>
            </a:r>
            <a:r>
              <a:rPr lang="zh-CN" altLang="en-US" sz="2600" dirty="0">
                <a:latin typeface="arial" panose="020B0604020202020204" pitchFamily="34" charset="0"/>
              </a:rPr>
              <a:t>收到消息以后，把消息发给机器</a:t>
            </a:r>
            <a:r>
              <a:rPr lang="en-US" altLang="zh-CN" sz="2600" dirty="0">
                <a:latin typeface="arial" panose="020B0604020202020204" pitchFamily="34" charset="0"/>
              </a:rPr>
              <a:t>B</a:t>
            </a:r>
          </a:p>
          <a:p>
            <a:endParaRPr lang="en-US" altLang="zh-CN" sz="2600" dirty="0">
              <a:latin typeface="arial" panose="020B0604020202020204" pitchFamily="34" charset="0"/>
            </a:endParaRPr>
          </a:p>
          <a:p>
            <a:r>
              <a:rPr lang="en-US" altLang="zh-CN" sz="2600" dirty="0">
                <a:latin typeface="arial" panose="020B0604020202020204" pitchFamily="34" charset="0"/>
              </a:rPr>
              <a:t>5. </a:t>
            </a:r>
            <a:r>
              <a:rPr lang="zh-CN" altLang="en-US" sz="2600" dirty="0">
                <a:latin typeface="arial" panose="020B0604020202020204" pitchFamily="34" charset="0"/>
              </a:rPr>
              <a:t>机器</a:t>
            </a:r>
            <a:r>
              <a:rPr lang="en-US" altLang="zh-CN" sz="2600" dirty="0">
                <a:latin typeface="arial" panose="020B0604020202020204" pitchFamily="34" charset="0"/>
              </a:rPr>
              <a:t>B</a:t>
            </a:r>
            <a:r>
              <a:rPr lang="zh-CN" altLang="en-US" sz="2600" dirty="0">
                <a:latin typeface="arial" panose="020B0604020202020204" pitchFamily="34" charset="0"/>
              </a:rPr>
              <a:t>上的协议栈去除链路层，网络层，运输层的封装， 最后得到应用层数据。</a:t>
            </a:r>
            <a:endParaRPr lang="en-US" altLang="zh-CN" sz="2600" dirty="0">
              <a:latin typeface="arial" panose="020B0604020202020204" pitchFamily="34" charset="0"/>
            </a:endParaRPr>
          </a:p>
          <a:p>
            <a:endParaRPr lang="en-US" altLang="zh-CN" sz="2600" dirty="0"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085836"/>
            <a:ext cx="2161909" cy="24201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770" y="4603201"/>
            <a:ext cx="2119230" cy="699600"/>
          </a:xfrm>
          <a:prstGeom prst="rect">
            <a:avLst/>
          </a:prstGeom>
        </p:spPr>
      </p:pic>
      <p:sp>
        <p:nvSpPr>
          <p:cNvPr id="8" name="Arrow: Right 7"/>
          <p:cNvSpPr/>
          <p:nvPr/>
        </p:nvSpPr>
        <p:spPr>
          <a:xfrm>
            <a:off x="4355976" y="4801716"/>
            <a:ext cx="108012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159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547664" y="2785492"/>
            <a:ext cx="6239046" cy="432048"/>
            <a:chOff x="3779912" y="1777380"/>
            <a:chExt cx="4896544" cy="432048"/>
          </a:xfrm>
        </p:grpSpPr>
        <p:sp>
          <p:nvSpPr>
            <p:cNvPr id="6" name="矩形 5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3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应用层协议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143108" y="1993404"/>
            <a:ext cx="5643602" cy="432048"/>
            <a:chOff x="3779912" y="1777380"/>
            <a:chExt cx="4896544" cy="432048"/>
          </a:xfrm>
        </p:grpSpPr>
        <p:sp>
          <p:nvSpPr>
            <p:cNvPr id="9" name="矩形 8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2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因特网协议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143108" y="1282616"/>
            <a:ext cx="5643602" cy="422756"/>
            <a:chOff x="3779912" y="1777380"/>
            <a:chExt cx="4896544" cy="432048"/>
          </a:xfrm>
        </p:grpSpPr>
        <p:sp>
          <p:nvSpPr>
            <p:cNvPr id="13" name="矩形 12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82368" y="1824127"/>
              <a:ext cx="4078064" cy="334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什么是协议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343800" y="9132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dobe 宋体 Std L" pitchFamily="18" charset="-122"/>
                <a:ea typeface="Adobe 宋体 Std L" pitchFamily="18" charset="-122"/>
              </a:rPr>
              <a:t>Contents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dobe 宋体 Std L" pitchFamily="18" charset="-122"/>
              <a:ea typeface="Adobe 宋体 Std L" pitchFamily="18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151846" y="3505572"/>
            <a:ext cx="5643602" cy="432048"/>
            <a:chOff x="3779912" y="1777380"/>
            <a:chExt cx="4896544" cy="432048"/>
          </a:xfrm>
        </p:grpSpPr>
        <p:sp>
          <p:nvSpPr>
            <p:cNvPr id="18" name="矩形 17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4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82368" y="1824127"/>
              <a:ext cx="429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TCP/IP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1" name="组合 16"/>
          <p:cNvGrpSpPr/>
          <p:nvPr/>
        </p:nvGrpSpPr>
        <p:grpSpPr>
          <a:xfrm>
            <a:off x="2143108" y="4225652"/>
            <a:ext cx="5643602" cy="432048"/>
            <a:chOff x="3779912" y="1777380"/>
            <a:chExt cx="4896544" cy="432048"/>
          </a:xfrm>
        </p:grpSpPr>
        <p:sp>
          <p:nvSpPr>
            <p:cNvPr id="22" name="矩形 17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矩形 18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5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348605" y="1808738"/>
              <a:ext cx="429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链路层</a:t>
              </a:r>
            </a:p>
          </p:txBody>
        </p:sp>
      </p:grpSp>
      <p:grpSp>
        <p:nvGrpSpPr>
          <p:cNvPr id="25" name="组合 16"/>
          <p:cNvGrpSpPr/>
          <p:nvPr/>
        </p:nvGrpSpPr>
        <p:grpSpPr>
          <a:xfrm>
            <a:off x="2143108" y="4945732"/>
            <a:ext cx="5643602" cy="432048"/>
            <a:chOff x="3779912" y="1777380"/>
            <a:chExt cx="4896544" cy="432048"/>
          </a:xfrm>
        </p:grpSpPr>
        <p:sp>
          <p:nvSpPr>
            <p:cNvPr id="26" name="矩形 17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矩形 18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6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48605" y="1808738"/>
              <a:ext cx="429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综合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8084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应用层常见的协议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062902"/>
              </p:ext>
            </p:extLst>
          </p:nvPr>
        </p:nvGraphicFramePr>
        <p:xfrm>
          <a:off x="1403648" y="1561356"/>
          <a:ext cx="6956276" cy="3417072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3105481">
                  <a:extLst>
                    <a:ext uri="{9D8B030D-6E8A-4147-A177-3AD203B41FA5}">
                      <a16:colId xmlns:a16="http://schemas.microsoft.com/office/drawing/2014/main" val="954939878"/>
                    </a:ext>
                  </a:extLst>
                </a:gridCol>
                <a:gridCol w="3850795">
                  <a:extLst>
                    <a:ext uri="{9D8B030D-6E8A-4147-A177-3AD203B41FA5}">
                      <a16:colId xmlns:a16="http://schemas.microsoft.com/office/drawing/2014/main" val="597807078"/>
                    </a:ext>
                  </a:extLst>
                </a:gridCol>
              </a:tblGrid>
              <a:tr h="569512">
                <a:tc>
                  <a:txBody>
                    <a:bodyPr/>
                    <a:lstStyle/>
                    <a:p>
                      <a:r>
                        <a:rPr lang="zh-CN" altLang="en-US" dirty="0"/>
                        <a:t>应用</a:t>
                      </a:r>
                      <a:endParaRPr lang="zh-CN" alt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协议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223850"/>
                  </a:ext>
                </a:extLst>
              </a:tr>
              <a:tr h="569512">
                <a:tc>
                  <a:txBody>
                    <a:bodyPr/>
                    <a:lstStyle/>
                    <a:p>
                      <a:r>
                        <a:rPr lang="zh-CN" altLang="en-US" dirty="0"/>
                        <a:t>电子邮件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SMTP, POP3,</a:t>
                      </a:r>
                      <a:r>
                        <a:rPr lang="en-US" altLang="zh-CN" baseline="0" dirty="0"/>
                        <a:t> IMAP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345457"/>
                  </a:ext>
                </a:extLst>
              </a:tr>
              <a:tr h="569512">
                <a:tc>
                  <a:txBody>
                    <a:bodyPr/>
                    <a:lstStyle/>
                    <a:p>
                      <a:r>
                        <a:rPr lang="zh-CN" altLang="en-US" dirty="0"/>
                        <a:t>远程终端访问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Telnet,</a:t>
                      </a:r>
                      <a:r>
                        <a:rPr lang="en-US" altLang="zh-CN" baseline="0" dirty="0"/>
                        <a:t> SSH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543324"/>
                  </a:ext>
                </a:extLst>
              </a:tr>
              <a:tr h="569512">
                <a:tc>
                  <a:txBody>
                    <a:bodyPr/>
                    <a:lstStyle/>
                    <a:p>
                      <a:r>
                        <a:rPr lang="en-US" altLang="zh-CN" dirty="0"/>
                        <a:t>Web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00B0F0"/>
                          </a:solidFill>
                        </a:rPr>
                        <a:t>HTTP,</a:t>
                      </a:r>
                      <a:r>
                        <a:rPr lang="en-US" altLang="zh-CN" b="1" baseline="0" dirty="0">
                          <a:solidFill>
                            <a:srgbClr val="00B0F0"/>
                          </a:solidFill>
                        </a:rPr>
                        <a:t> HTTPS</a:t>
                      </a:r>
                      <a:endParaRPr lang="zh-CN" altLang="en-US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847811"/>
                  </a:ext>
                </a:extLst>
              </a:tr>
              <a:tr h="569512">
                <a:tc>
                  <a:txBody>
                    <a:bodyPr/>
                    <a:lstStyle/>
                    <a:p>
                      <a:r>
                        <a:rPr lang="zh-CN" altLang="en-US" dirty="0"/>
                        <a:t>文件传输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FTP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845669"/>
                  </a:ext>
                </a:extLst>
              </a:tr>
              <a:tr h="569512">
                <a:tc>
                  <a:txBody>
                    <a:bodyPr/>
                    <a:lstStyle/>
                    <a:p>
                      <a:r>
                        <a:rPr lang="zh-CN" altLang="en-US" dirty="0"/>
                        <a:t>因特网电话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视频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SIP, RTP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893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099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HTTP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214414" y="1181365"/>
            <a:ext cx="7678066" cy="3771636"/>
          </a:xfrm>
        </p:spPr>
        <p:txBody>
          <a:bodyPr>
            <a:noAutofit/>
          </a:bodyPr>
          <a:lstStyle/>
          <a:p>
            <a:r>
              <a:rPr lang="zh-CN" altLang="en-US" sz="2600" dirty="0">
                <a:latin typeface="arial" panose="020B0604020202020204" pitchFamily="34" charset="0"/>
              </a:rPr>
              <a:t>请求</a:t>
            </a:r>
            <a:r>
              <a:rPr lang="en-US" altLang="zh-CN" sz="2600" dirty="0">
                <a:latin typeface="arial" panose="020B0604020202020204" pitchFamily="34" charset="0"/>
              </a:rPr>
              <a:t> &lt;-&gt; </a:t>
            </a:r>
            <a:r>
              <a:rPr lang="zh-CN" altLang="en-US" sz="2600" dirty="0">
                <a:latin typeface="arial" panose="020B0604020202020204" pitchFamily="34" charset="0"/>
              </a:rPr>
              <a:t>响应模式</a:t>
            </a:r>
            <a:endParaRPr lang="en-US" altLang="zh-CN" sz="2600" dirty="0">
              <a:latin typeface="arial" panose="020B0604020202020204" pitchFamily="34" charset="0"/>
            </a:endParaRPr>
          </a:p>
          <a:p>
            <a:pPr lvl="1"/>
            <a:r>
              <a:rPr lang="en-US" altLang="zh-CN" sz="2400" dirty="0">
                <a:latin typeface="arial" panose="020B0604020202020204" pitchFamily="34" charset="0"/>
              </a:rPr>
              <a:t>GET, POST, PUT, DELETE</a:t>
            </a:r>
          </a:p>
          <a:p>
            <a:endParaRPr lang="en-US" altLang="zh-CN" sz="26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2600" dirty="0"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53047" y="2353444"/>
            <a:ext cx="7200800" cy="3600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 dirty="0">
                <a:solidFill>
                  <a:srgbClr val="0843C6"/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olidFill>
                  <a:srgbClr val="0843C6"/>
                </a:solidFill>
              </a:rPr>
              <a:t>/</a:t>
            </a:r>
            <a:r>
              <a:rPr lang="en-US" dirty="0"/>
              <a:t> </a:t>
            </a:r>
            <a:r>
              <a:rPr lang="en-US" dirty="0">
                <a:solidFill>
                  <a:srgbClr val="0843C6"/>
                </a:solidFill>
              </a:rPr>
              <a:t>HTTP/1.1                                                                                             </a:t>
            </a:r>
            <a:r>
              <a:rPr lang="zh-CN" altLang="en-US" dirty="0">
                <a:solidFill>
                  <a:srgbClr val="0843C6"/>
                </a:solidFill>
              </a:rPr>
              <a:t>请求行</a:t>
            </a:r>
            <a:r>
              <a:rPr lang="en-US" dirty="0">
                <a:solidFill>
                  <a:srgbClr val="0843C6"/>
                </a:solidFill>
              </a:rPr>
              <a:t>                                     </a:t>
            </a:r>
            <a:endParaRPr lang="zh-CN" dirty="0">
              <a:solidFill>
                <a:srgbClr val="0843C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53047" y="2719288"/>
            <a:ext cx="7200800" cy="23704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 dirty="0">
                <a:solidFill>
                  <a:srgbClr val="0843C6"/>
                </a:solidFill>
              </a:rPr>
              <a:t>Host</a:t>
            </a:r>
            <a:r>
              <a:rPr lang="en-US" dirty="0"/>
              <a:t>: www.baidu.com</a:t>
            </a:r>
            <a:endParaRPr lang="zh-CN" dirty="0"/>
          </a:p>
          <a:p>
            <a:pPr lvl="0"/>
            <a:r>
              <a:rPr lang="en-US" dirty="0">
                <a:solidFill>
                  <a:srgbClr val="0843C6"/>
                </a:solidFill>
              </a:rPr>
              <a:t>User-Agent</a:t>
            </a:r>
            <a:r>
              <a:rPr lang="en-US" dirty="0"/>
              <a:t>: Mozilla/5.0 (Windows NT 6.1; WOW64; rv:45.0)</a:t>
            </a:r>
            <a:endParaRPr lang="zh-CN" dirty="0"/>
          </a:p>
          <a:p>
            <a:pPr lvl="0"/>
            <a:r>
              <a:rPr lang="en-US" dirty="0">
                <a:solidFill>
                  <a:srgbClr val="0843C6"/>
                </a:solidFill>
              </a:rPr>
              <a:t>Accept</a:t>
            </a:r>
            <a:r>
              <a:rPr lang="en-US" dirty="0"/>
              <a:t>: text/</a:t>
            </a:r>
            <a:r>
              <a:rPr lang="en-US" dirty="0" err="1"/>
              <a:t>html,application</a:t>
            </a:r>
            <a:r>
              <a:rPr lang="en-US" dirty="0"/>
              <a:t>/</a:t>
            </a:r>
            <a:r>
              <a:rPr lang="en-US" dirty="0" err="1"/>
              <a:t>xhtml+xml,application</a:t>
            </a:r>
            <a:r>
              <a:rPr lang="en-US" dirty="0"/>
              <a:t>/xml;</a:t>
            </a:r>
            <a:endParaRPr lang="zh-CN" dirty="0"/>
          </a:p>
          <a:p>
            <a:pPr lvl="0"/>
            <a:r>
              <a:rPr lang="en-US" dirty="0">
                <a:solidFill>
                  <a:schemeClr val="tx1"/>
                </a:solidFill>
              </a:rPr>
              <a:t>Accept-Language</a:t>
            </a:r>
            <a:r>
              <a:rPr lang="en-US" dirty="0"/>
              <a:t>: </a:t>
            </a:r>
            <a:r>
              <a:rPr lang="en-US" dirty="0" err="1"/>
              <a:t>en-US,en</a:t>
            </a:r>
            <a:r>
              <a:rPr lang="en-US" dirty="0"/>
              <a:t>;</a:t>
            </a:r>
            <a:endParaRPr lang="zh-CN" dirty="0"/>
          </a:p>
          <a:p>
            <a:pPr lvl="0"/>
            <a:r>
              <a:rPr lang="en-US" dirty="0"/>
              <a:t>Accept-Encoding: </a:t>
            </a:r>
            <a:r>
              <a:rPr lang="en-US" dirty="0" err="1">
                <a:solidFill>
                  <a:srgbClr val="0843C6"/>
                </a:solidFill>
              </a:rPr>
              <a:t>gzip</a:t>
            </a:r>
            <a:endParaRPr lang="zh-CN" dirty="0">
              <a:solidFill>
                <a:srgbClr val="0843C6"/>
              </a:solidFill>
            </a:endParaRPr>
          </a:p>
          <a:p>
            <a:pPr lvl="0"/>
            <a:r>
              <a:rPr lang="en-US" dirty="0"/>
              <a:t>Connection: </a:t>
            </a:r>
            <a:r>
              <a:rPr lang="en-US" dirty="0">
                <a:solidFill>
                  <a:srgbClr val="0843C6"/>
                </a:solidFill>
              </a:rPr>
              <a:t>keep-alive</a:t>
            </a:r>
          </a:p>
          <a:p>
            <a:pPr lvl="0"/>
            <a:endParaRPr lang="en-US" altLang="zh-CN" dirty="0">
              <a:solidFill>
                <a:srgbClr val="0843C6"/>
              </a:solidFill>
            </a:endParaRPr>
          </a:p>
          <a:p>
            <a:pPr lvl="0"/>
            <a:r>
              <a:rPr lang="zh-CN" altLang="en-US" dirty="0">
                <a:solidFill>
                  <a:srgbClr val="0843C6"/>
                </a:solidFill>
              </a:rPr>
              <a:t>                                                                                                           各种首部字段</a:t>
            </a:r>
            <a:endParaRPr lang="zh-CN" dirty="0">
              <a:solidFill>
                <a:srgbClr val="0843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011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HTTP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响应</a:t>
            </a:r>
          </a:p>
        </p:txBody>
      </p:sp>
      <p:sp>
        <p:nvSpPr>
          <p:cNvPr id="5" name="Rectangle 4"/>
          <p:cNvSpPr/>
          <p:nvPr/>
        </p:nvSpPr>
        <p:spPr>
          <a:xfrm>
            <a:off x="1453047" y="1171116"/>
            <a:ext cx="7200800" cy="3600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HTTP/1.1 </a:t>
            </a:r>
            <a:r>
              <a:rPr lang="en-US" altLang="zh-CN" dirty="0">
                <a:solidFill>
                  <a:srgbClr val="0070C0"/>
                </a:solidFill>
              </a:rPr>
              <a:t>200</a:t>
            </a:r>
            <a:r>
              <a:rPr lang="en-US" altLang="zh-CN" dirty="0">
                <a:solidFill>
                  <a:schemeClr val="tx1"/>
                </a:solidFill>
              </a:rPr>
              <a:t> OK</a:t>
            </a:r>
            <a:r>
              <a:rPr lang="en-US" dirty="0">
                <a:solidFill>
                  <a:srgbClr val="0843C6"/>
                </a:solidFill>
              </a:rPr>
              <a:t>                                                                                         </a:t>
            </a:r>
            <a:r>
              <a:rPr lang="zh-CN" altLang="en-US" dirty="0">
                <a:solidFill>
                  <a:srgbClr val="0843C6"/>
                </a:solidFill>
              </a:rPr>
              <a:t>状态行</a:t>
            </a:r>
            <a:r>
              <a:rPr lang="en-US" dirty="0">
                <a:solidFill>
                  <a:srgbClr val="0843C6"/>
                </a:solidFill>
              </a:rPr>
              <a:t>                                     </a:t>
            </a:r>
            <a:endParaRPr lang="zh-CN" dirty="0">
              <a:solidFill>
                <a:srgbClr val="0843C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53047" y="1536960"/>
            <a:ext cx="7200800" cy="17223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Date: Sun, 09 Oct 2016 14:55:25 GMT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Content-Type: text/html; charset=utf-8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Connection: keep-alive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Content-Encoding: </a:t>
            </a:r>
            <a:r>
              <a:rPr lang="en-US" altLang="zh-CN" dirty="0" err="1">
                <a:solidFill>
                  <a:srgbClr val="0070C0"/>
                </a:solidFill>
              </a:rPr>
              <a:t>gzip</a:t>
            </a:r>
            <a:endParaRPr lang="en-US" altLang="zh-CN" dirty="0">
              <a:solidFill>
                <a:srgbClr val="0070C0"/>
              </a:solidFill>
            </a:endParaRPr>
          </a:p>
          <a:p>
            <a:pPr lvl="0"/>
            <a:endParaRPr lang="en-US" altLang="zh-CN" dirty="0">
              <a:solidFill>
                <a:srgbClr val="0843C6"/>
              </a:solidFill>
            </a:endParaRPr>
          </a:p>
          <a:p>
            <a:pPr lvl="0"/>
            <a:r>
              <a:rPr lang="zh-CN" altLang="en-US" dirty="0">
                <a:solidFill>
                  <a:srgbClr val="0843C6"/>
                </a:solidFill>
              </a:rPr>
              <a:t>                                                                                                           各种首部字段</a:t>
            </a:r>
            <a:endParaRPr lang="zh-CN" dirty="0">
              <a:solidFill>
                <a:srgbClr val="0843C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53047" y="3259348"/>
            <a:ext cx="7200800" cy="3600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 dirty="0">
                <a:solidFill>
                  <a:srgbClr val="0843C6"/>
                </a:solidFill>
              </a:rPr>
              <a:t>CR+LF  </a:t>
            </a:r>
            <a:r>
              <a:rPr lang="zh-CN" altLang="en-US" dirty="0">
                <a:solidFill>
                  <a:srgbClr val="0843C6"/>
                </a:solidFill>
              </a:rPr>
              <a:t>（空行）</a:t>
            </a:r>
            <a:endParaRPr lang="zh-CN" dirty="0">
              <a:solidFill>
                <a:srgbClr val="0843C6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3047" y="3619388"/>
            <a:ext cx="7200800" cy="19744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&lt;!DOCTYPE html&gt;&lt;!--STATUS OK--&gt;&lt;html&gt;&lt;head&gt;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&lt;meta http-</a:t>
            </a:r>
            <a:r>
              <a:rPr lang="en-US" altLang="zh-CN" dirty="0" err="1">
                <a:solidFill>
                  <a:schemeClr val="tx1"/>
                </a:solidFill>
              </a:rPr>
              <a:t>equiv</a:t>
            </a:r>
            <a:r>
              <a:rPr lang="en-US" altLang="zh-CN" dirty="0">
                <a:solidFill>
                  <a:schemeClr val="tx1"/>
                </a:solidFill>
              </a:rPr>
              <a:t>="content-type" content="text/</a:t>
            </a:r>
            <a:r>
              <a:rPr lang="en-US" altLang="zh-CN" dirty="0" err="1">
                <a:solidFill>
                  <a:schemeClr val="tx1"/>
                </a:solidFill>
              </a:rPr>
              <a:t>html;charset</a:t>
            </a:r>
            <a:r>
              <a:rPr lang="en-US" altLang="zh-CN" dirty="0">
                <a:solidFill>
                  <a:schemeClr val="tx1"/>
                </a:solidFill>
              </a:rPr>
              <a:t>=utf-8"&gt;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&lt;meta http-</a:t>
            </a:r>
            <a:r>
              <a:rPr lang="en-US" altLang="zh-CN" dirty="0" err="1">
                <a:solidFill>
                  <a:schemeClr val="tx1"/>
                </a:solidFill>
              </a:rPr>
              <a:t>equiv</a:t>
            </a:r>
            <a:r>
              <a:rPr lang="en-US" altLang="zh-CN" dirty="0">
                <a:solidFill>
                  <a:schemeClr val="tx1"/>
                </a:solidFill>
              </a:rPr>
              <a:t>="X-UA-Compatible" content="IE=Edge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。。。。。。</a:t>
            </a:r>
          </a:p>
          <a:p>
            <a:pPr lvl="0"/>
            <a:endParaRPr lang="en-US" altLang="zh-CN" dirty="0">
              <a:solidFill>
                <a:srgbClr val="0843C6"/>
              </a:solidFill>
            </a:endParaRPr>
          </a:p>
          <a:p>
            <a:pPr lvl="0"/>
            <a:r>
              <a:rPr lang="zh-CN" altLang="en-US" dirty="0">
                <a:solidFill>
                  <a:srgbClr val="0843C6"/>
                </a:solidFill>
              </a:rPr>
              <a:t>                                                                                                                    报文主体</a:t>
            </a:r>
            <a:endParaRPr lang="zh-CN" dirty="0">
              <a:solidFill>
                <a:srgbClr val="0843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563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HTTP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259632" y="841276"/>
            <a:ext cx="7678066" cy="3771636"/>
          </a:xfrm>
        </p:spPr>
        <p:txBody>
          <a:bodyPr>
            <a:noAutofit/>
          </a:bodyPr>
          <a:lstStyle/>
          <a:p>
            <a:endParaRPr lang="en-US" altLang="zh-CN" sz="2600" dirty="0">
              <a:latin typeface="arial" panose="020B0604020202020204" pitchFamily="34" charset="0"/>
            </a:endParaRPr>
          </a:p>
          <a:p>
            <a:r>
              <a:rPr lang="zh-CN" altLang="en-US" sz="2600" dirty="0">
                <a:latin typeface="arial" panose="020B0604020202020204" pitchFamily="34" charset="0"/>
                <a:sym typeface="Wingdings" panose="05000000000000000000" pitchFamily="2" charset="2"/>
              </a:rPr>
              <a:t>无状态协议</a:t>
            </a:r>
            <a:endParaRPr lang="en-US" altLang="zh-CN" sz="2600" dirty="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zh-CN" altLang="en-US" sz="2400" dirty="0">
                <a:latin typeface="arial" panose="020B0604020202020204" pitchFamily="34" charset="0"/>
                <a:sym typeface="Wingdings" panose="05000000000000000000" pitchFamily="2" charset="2"/>
              </a:rPr>
              <a:t>服务器不保存客户的任何信息</a:t>
            </a:r>
            <a:endParaRPr lang="en-US" altLang="zh-CN" sz="2400" dirty="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endParaRPr lang="en-US" altLang="zh-CN" sz="2600" dirty="0">
              <a:latin typeface="arial" panose="020B0604020202020204" pitchFamily="34" charset="0"/>
            </a:endParaRPr>
          </a:p>
          <a:p>
            <a:r>
              <a:rPr lang="zh-CN" altLang="en-US" sz="2600" dirty="0">
                <a:latin typeface="arial" panose="020B0604020202020204" pitchFamily="34" charset="0"/>
              </a:rPr>
              <a:t>用</a:t>
            </a:r>
            <a:r>
              <a:rPr lang="en-US" altLang="zh-CN" sz="2600" dirty="0">
                <a:latin typeface="arial" panose="020B0604020202020204" pitchFamily="34" charset="0"/>
              </a:rPr>
              <a:t>cookie</a:t>
            </a:r>
            <a:r>
              <a:rPr lang="zh-CN" altLang="en-US" sz="2600" dirty="0">
                <a:latin typeface="arial" panose="020B0604020202020204" pitchFamily="34" charset="0"/>
              </a:rPr>
              <a:t>来模拟会话</a:t>
            </a:r>
            <a:endParaRPr lang="en-US" altLang="zh-CN" sz="2600" dirty="0">
              <a:latin typeface="arial" panose="020B0604020202020204" pitchFamily="34" charset="0"/>
            </a:endParaRPr>
          </a:p>
          <a:p>
            <a:pPr lvl="1"/>
            <a:r>
              <a:rPr lang="zh-CN" altLang="en-US" sz="2400" dirty="0">
                <a:latin typeface="arial" panose="020B0604020202020204" pitchFamily="34" charset="0"/>
              </a:rPr>
              <a:t>服务器生产一个</a:t>
            </a:r>
            <a:r>
              <a:rPr lang="en-US" altLang="zh-CN" sz="2400" dirty="0">
                <a:latin typeface="arial" panose="020B0604020202020204" pitchFamily="34" charset="0"/>
              </a:rPr>
              <a:t>Session ID </a:t>
            </a:r>
            <a:r>
              <a:rPr lang="zh-CN" altLang="en-US" sz="2400" dirty="0">
                <a:latin typeface="arial" panose="020B0604020202020204" pitchFamily="34" charset="0"/>
              </a:rPr>
              <a:t>， 并且发送给客户端 ， </a:t>
            </a:r>
            <a:r>
              <a:rPr lang="en-US" altLang="zh-CN" sz="2400" dirty="0">
                <a:latin typeface="arial" panose="020B0604020202020204" pitchFamily="34" charset="0"/>
              </a:rPr>
              <a:t>HTTP </a:t>
            </a:r>
            <a:r>
              <a:rPr lang="zh-CN" altLang="en-US" sz="2400" dirty="0">
                <a:latin typeface="arial" panose="020B0604020202020204" pitchFamily="34" charset="0"/>
              </a:rPr>
              <a:t>头： </a:t>
            </a:r>
            <a:r>
              <a:rPr lang="en-US" altLang="zh-CN" sz="2400" dirty="0">
                <a:latin typeface="arial" panose="020B0604020202020204" pitchFamily="34" charset="0"/>
              </a:rPr>
              <a:t>set-cookie</a:t>
            </a:r>
          </a:p>
          <a:p>
            <a:pPr lvl="1"/>
            <a:r>
              <a:rPr lang="zh-CN" altLang="en-US" sz="2400" dirty="0">
                <a:latin typeface="arial" panose="020B0604020202020204" pitchFamily="34" charset="0"/>
              </a:rPr>
              <a:t>客户端后续请求时把</a:t>
            </a:r>
            <a:r>
              <a:rPr lang="en-US" altLang="zh-CN" sz="2400" dirty="0">
                <a:latin typeface="arial" panose="020B0604020202020204" pitchFamily="34" charset="0"/>
              </a:rPr>
              <a:t>cookie</a:t>
            </a:r>
            <a:r>
              <a:rPr lang="zh-CN" altLang="en-US" sz="2400" dirty="0">
                <a:latin typeface="arial" panose="020B0604020202020204" pitchFamily="34" charset="0"/>
              </a:rPr>
              <a:t>再发给服务器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lvl="1"/>
            <a:r>
              <a:rPr lang="zh-CN" altLang="en-US" sz="2400" dirty="0">
                <a:latin typeface="arial" panose="020B0604020202020204" pitchFamily="34" charset="0"/>
              </a:rPr>
              <a:t>客户端长时间不发送该</a:t>
            </a:r>
            <a:r>
              <a:rPr lang="en-US" altLang="zh-CN" sz="2400" dirty="0">
                <a:latin typeface="arial" panose="020B0604020202020204" pitchFamily="34" charset="0"/>
              </a:rPr>
              <a:t>cookie , </a:t>
            </a:r>
            <a:r>
              <a:rPr lang="zh-CN" altLang="en-US" sz="2400" dirty="0">
                <a:latin typeface="arial" panose="020B0604020202020204" pitchFamily="34" charset="0"/>
              </a:rPr>
              <a:t>会导致超时</a:t>
            </a:r>
            <a:r>
              <a:rPr lang="en-US" altLang="zh-CN" sz="2400" dirty="0">
                <a:latin typeface="arial" panose="020B0604020202020204" pitchFamily="34" charset="0"/>
              </a:rPr>
              <a:t>,  session ID</a:t>
            </a:r>
            <a:r>
              <a:rPr lang="zh-CN" altLang="en-US" sz="2400" dirty="0">
                <a:latin typeface="arial" panose="020B0604020202020204" pitchFamily="34" charset="0"/>
              </a:rPr>
              <a:t>会被清除</a:t>
            </a:r>
            <a:endParaRPr lang="en-US" altLang="zh-CN" sz="2400" dirty="0">
              <a:latin typeface="arial" panose="020B0604020202020204" pitchFamily="34" charset="0"/>
            </a:endParaRPr>
          </a:p>
          <a:p>
            <a:endParaRPr lang="en-US" altLang="zh-CN" sz="2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843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HTTPS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1214414" y="1181365"/>
            <a:ext cx="7678066" cy="3771636"/>
          </a:xfrm>
        </p:spPr>
        <p:txBody>
          <a:bodyPr>
            <a:noAutofit/>
          </a:bodyPr>
          <a:lstStyle/>
          <a:p>
            <a:r>
              <a:rPr lang="en-US" altLang="zh-CN" sz="2600" dirty="0">
                <a:latin typeface="arial" panose="020B0604020202020204" pitchFamily="34" charset="0"/>
              </a:rPr>
              <a:t>HTTP </a:t>
            </a:r>
            <a:r>
              <a:rPr lang="zh-CN" altLang="en-US" sz="2600" dirty="0">
                <a:latin typeface="arial" panose="020B0604020202020204" pitchFamily="34" charset="0"/>
              </a:rPr>
              <a:t>是个文本协议， 特别容易被中间人攻击</a:t>
            </a:r>
            <a:endParaRPr lang="en-US" altLang="zh-CN" sz="2600" dirty="0">
              <a:latin typeface="arial" panose="020B0604020202020204" pitchFamily="34" charset="0"/>
            </a:endParaRPr>
          </a:p>
          <a:p>
            <a:endParaRPr lang="en-US" altLang="zh-CN" sz="26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2600" dirty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60" y="2133865"/>
            <a:ext cx="767972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66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+mj-lt"/>
                <a:ea typeface="+mj-ea"/>
                <a:cs typeface="+mj-cs"/>
              </a:rPr>
              <a:t>加密传输的方法</a:t>
            </a:r>
            <a:r>
              <a:rPr lang="en-US" altLang="zh-CN" sz="2800" dirty="0">
                <a:latin typeface="+mj-lt"/>
                <a:ea typeface="+mj-ea"/>
                <a:cs typeface="+mj-cs"/>
              </a:rPr>
              <a:t>(1)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071538" y="1193817"/>
            <a:ext cx="6786610" cy="3771636"/>
          </a:xfrm>
        </p:spPr>
        <p:txBody>
          <a:bodyPr>
            <a:no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latin typeface="arial" panose="020B0604020202020204" pitchFamily="34" charset="0"/>
              </a:rPr>
              <a:t>对称加密</a:t>
            </a:r>
            <a:endParaRPr lang="en-US" altLang="zh-CN" sz="2400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浏览器和服务器用协商好的密钥进行加密解密</a:t>
            </a:r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优点：速度快</a:t>
            </a:r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lvl="1"/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2400" b="1" dirty="0">
                <a:latin typeface="arial" panose="020B0604020202020204" pitchFamily="34" charset="0"/>
              </a:rPr>
              <a:t>网络世界是不能被信任的！！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lvl="1"/>
            <a:r>
              <a:rPr lang="zh-CN" altLang="en-US" sz="1800" dirty="0">
                <a:latin typeface="arial" panose="020B0604020202020204" pitchFamily="34" charset="0"/>
              </a:rPr>
              <a:t>对称加密的“密钥”怎么才能安全的在服务器和浏览器直接传输？</a:t>
            </a:r>
          </a:p>
          <a:p>
            <a:pPr lvl="1"/>
            <a:r>
              <a:rPr lang="zh-CN" altLang="en-US" sz="1800" dirty="0">
                <a:latin typeface="arial" panose="020B0604020202020204" pitchFamily="34" charset="0"/>
              </a:rPr>
              <a:t>如果是明文传输密码，很容易被黑客获取， 你的浏览器和服务器之间的通讯就完全暴漏了。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marL="457200" lvl="1" indent="0">
              <a:buNone/>
            </a:pPr>
            <a:endParaRPr lang="en-US" altLang="zh-CN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812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143108" y="2785492"/>
            <a:ext cx="5643602" cy="432048"/>
            <a:chOff x="3779912" y="1777380"/>
            <a:chExt cx="4896544" cy="432048"/>
          </a:xfrm>
        </p:grpSpPr>
        <p:sp>
          <p:nvSpPr>
            <p:cNvPr id="6" name="矩形 5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3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应用层协议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143108" y="1993404"/>
            <a:ext cx="5643602" cy="432048"/>
            <a:chOff x="3779912" y="1777380"/>
            <a:chExt cx="4896544" cy="432048"/>
          </a:xfrm>
        </p:grpSpPr>
        <p:sp>
          <p:nvSpPr>
            <p:cNvPr id="9" name="矩形 8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2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因特网协议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619672" y="1228112"/>
            <a:ext cx="6167038" cy="477260"/>
            <a:chOff x="3779912" y="1777380"/>
            <a:chExt cx="4896544" cy="432048"/>
          </a:xfrm>
        </p:grpSpPr>
        <p:sp>
          <p:nvSpPr>
            <p:cNvPr id="13" name="矩形 12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82368" y="1824127"/>
              <a:ext cx="4078064" cy="334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什么是协议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343800" y="9132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dobe 宋体 Std L" pitchFamily="18" charset="-122"/>
                <a:ea typeface="Adobe 宋体 Std L" pitchFamily="18" charset="-122"/>
              </a:rPr>
              <a:t>Contents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dobe 宋体 Std L" pitchFamily="18" charset="-122"/>
              <a:ea typeface="Adobe 宋体 Std L" pitchFamily="18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151846" y="3505572"/>
            <a:ext cx="5643602" cy="432048"/>
            <a:chOff x="3779912" y="1777380"/>
            <a:chExt cx="4896544" cy="432048"/>
          </a:xfrm>
        </p:grpSpPr>
        <p:sp>
          <p:nvSpPr>
            <p:cNvPr id="18" name="矩形 17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4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82368" y="1824127"/>
              <a:ext cx="429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TCP/IP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1" name="组合 16"/>
          <p:cNvGrpSpPr/>
          <p:nvPr/>
        </p:nvGrpSpPr>
        <p:grpSpPr>
          <a:xfrm>
            <a:off x="2143108" y="4225652"/>
            <a:ext cx="5643602" cy="432048"/>
            <a:chOff x="3779912" y="1777380"/>
            <a:chExt cx="4896544" cy="432048"/>
          </a:xfrm>
        </p:grpSpPr>
        <p:sp>
          <p:nvSpPr>
            <p:cNvPr id="22" name="矩形 17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矩形 18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5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348605" y="1808738"/>
              <a:ext cx="429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链路层</a:t>
              </a:r>
            </a:p>
          </p:txBody>
        </p:sp>
      </p:grpSp>
      <p:grpSp>
        <p:nvGrpSpPr>
          <p:cNvPr id="25" name="组合 16"/>
          <p:cNvGrpSpPr/>
          <p:nvPr/>
        </p:nvGrpSpPr>
        <p:grpSpPr>
          <a:xfrm>
            <a:off x="2143108" y="4945732"/>
            <a:ext cx="5643602" cy="432048"/>
            <a:chOff x="3779912" y="1777380"/>
            <a:chExt cx="4896544" cy="432048"/>
          </a:xfrm>
        </p:grpSpPr>
        <p:sp>
          <p:nvSpPr>
            <p:cNvPr id="26" name="矩形 17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矩形 18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6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48605" y="1808738"/>
              <a:ext cx="429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综合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0420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+mj-lt"/>
                <a:ea typeface="+mj-ea"/>
                <a:cs typeface="+mj-cs"/>
              </a:rPr>
              <a:t>加密传输的方法</a:t>
            </a:r>
            <a:r>
              <a:rPr lang="en-US" altLang="zh-CN" sz="2800" dirty="0">
                <a:latin typeface="+mj-lt"/>
                <a:ea typeface="+mj-ea"/>
                <a:cs typeface="+mj-cs"/>
              </a:rPr>
              <a:t>(2)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214414" y="1181365"/>
            <a:ext cx="6786610" cy="5879819"/>
          </a:xfrm>
        </p:spPr>
        <p:txBody>
          <a:bodyPr>
            <a:no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latin typeface="arial" panose="020B0604020202020204" pitchFamily="34" charset="0"/>
              </a:rPr>
              <a:t>非对称加密</a:t>
            </a:r>
            <a:endParaRPr lang="en-US" altLang="zh-CN" sz="2400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lvl="1"/>
            <a:endParaRPr lang="en-US" altLang="zh-CN" sz="18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服务器有一对钥匙： </a:t>
            </a:r>
            <a:r>
              <a:rPr lang="en-US" altLang="zh-CN" sz="1800" dirty="0" err="1">
                <a:solidFill>
                  <a:schemeClr val="accent4"/>
                </a:solidFill>
                <a:latin typeface="arial" panose="020B0604020202020204" pitchFamily="34" charset="0"/>
              </a:rPr>
              <a:t>pulbic</a:t>
            </a:r>
            <a:r>
              <a:rPr lang="en-US" altLang="zh-CN" sz="1800" dirty="0">
                <a:solidFill>
                  <a:schemeClr val="accent4"/>
                </a:solidFill>
                <a:latin typeface="arial" panose="020B0604020202020204" pitchFamily="34" charset="0"/>
              </a:rPr>
              <a:t> key</a:t>
            </a:r>
            <a:r>
              <a:rPr lang="en-US" altLang="zh-CN" sz="1800" dirty="0">
                <a:solidFill>
                  <a:srgbClr val="333333"/>
                </a:solidFill>
                <a:latin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公开的，任何人都可以知道</a:t>
            </a:r>
            <a:r>
              <a:rPr lang="en-US" altLang="zh-CN" sz="1800" dirty="0">
                <a:solidFill>
                  <a:srgbClr val="333333"/>
                </a:solidFill>
                <a:latin typeface="arial" panose="020B0604020202020204" pitchFamily="34" charset="0"/>
              </a:rPr>
              <a:t>)   </a:t>
            </a:r>
            <a:r>
              <a:rPr lang="en-US" altLang="zh-CN" sz="1800" dirty="0">
                <a:solidFill>
                  <a:schemeClr val="accent4"/>
                </a:solidFill>
                <a:latin typeface="arial" panose="020B0604020202020204" pitchFamily="34" charset="0"/>
              </a:rPr>
              <a:t>private key </a:t>
            </a:r>
            <a:r>
              <a:rPr lang="en-US" altLang="zh-CN" sz="1800" dirty="0">
                <a:solidFill>
                  <a:srgbClr val="333333"/>
                </a:solidFill>
                <a:latin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自己要保存好，不能泄露）</a:t>
            </a:r>
            <a:endParaRPr lang="en-US" altLang="zh-CN" sz="18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用</a:t>
            </a:r>
            <a:r>
              <a:rPr lang="en-US" altLang="zh-CN" sz="1800" dirty="0">
                <a:solidFill>
                  <a:srgbClr val="333333"/>
                </a:solidFill>
                <a:latin typeface="arial" panose="020B0604020202020204" pitchFamily="34" charset="0"/>
              </a:rPr>
              <a:t>public key 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加密的数据只能用对应的</a:t>
            </a:r>
            <a:r>
              <a:rPr lang="en-US" altLang="zh-CN" sz="1800" dirty="0">
                <a:solidFill>
                  <a:srgbClr val="333333"/>
                </a:solidFill>
                <a:latin typeface="arial" panose="020B0604020202020204" pitchFamily="34" charset="0"/>
              </a:rPr>
              <a:t>private key 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解密！</a:t>
            </a:r>
            <a:endParaRPr lang="en-US" altLang="zh-CN" sz="18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rgbClr val="333333"/>
                </a:solidFill>
                <a:latin typeface="arial" panose="020B0604020202020204" pitchFamily="34" charset="0"/>
              </a:rPr>
              <a:t>如何生成这两把钥匙</a:t>
            </a:r>
            <a:r>
              <a:rPr lang="en-US" altLang="zh-CN" sz="2000" b="1" dirty="0">
                <a:solidFill>
                  <a:srgbClr val="333333"/>
                </a:solidFill>
                <a:latin typeface="arial" panose="020B0604020202020204" pitchFamily="34" charset="0"/>
              </a:rPr>
              <a:t>?  </a:t>
            </a:r>
          </a:p>
          <a:p>
            <a:pPr lvl="1"/>
            <a:endParaRPr lang="en-US" altLang="zh-CN" sz="18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1800" dirty="0">
                <a:solidFill>
                  <a:srgbClr val="333333"/>
                </a:solidFill>
                <a:latin typeface="arial" panose="020B0604020202020204" pitchFamily="34" charset="0"/>
              </a:rPr>
              <a:t>RSA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，地球上最著名的加密算法</a:t>
            </a:r>
            <a:endParaRPr lang="en-US" altLang="zh-CN" sz="18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粗略的说： 将两个大素数相乘十分容易，但是想要对其乘积进行因式分解却极其困难，因此可以将乘积公开作为加密密钥。</a:t>
            </a:r>
          </a:p>
          <a:p>
            <a:pPr lvl="1"/>
            <a:endParaRPr lang="en-US" altLang="zh-CN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912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+mj-lt"/>
                <a:ea typeface="+mj-ea"/>
                <a:cs typeface="+mj-cs"/>
              </a:rPr>
              <a:t>加密传输的方法</a:t>
            </a:r>
            <a:r>
              <a:rPr lang="en-US" altLang="zh-CN" sz="2800" dirty="0">
                <a:latin typeface="+mj-lt"/>
                <a:ea typeface="+mj-ea"/>
                <a:cs typeface="+mj-cs"/>
              </a:rPr>
              <a:t>(3)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214414" y="1181365"/>
            <a:ext cx="6786610" cy="4124407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新想法：非对称加密和对称加密结合一下</a:t>
            </a:r>
            <a:endParaRPr lang="en-US" altLang="zh-CN" sz="2400" dirty="0"/>
          </a:p>
          <a:p>
            <a:pPr lvl="1"/>
            <a:r>
              <a:rPr lang="en-US" altLang="zh-CN" sz="2200" dirty="0"/>
              <a:t>1. </a:t>
            </a:r>
            <a:r>
              <a:rPr lang="zh-CN" altLang="en-US" sz="2200" dirty="0"/>
              <a:t>服务器把</a:t>
            </a:r>
            <a:r>
              <a:rPr lang="en-US" altLang="zh-CN" sz="2200" dirty="0"/>
              <a:t>public key </a:t>
            </a:r>
            <a:r>
              <a:rPr lang="zh-CN" altLang="en-US" sz="2200" dirty="0"/>
              <a:t>发给浏览器</a:t>
            </a:r>
            <a:endParaRPr lang="en-US" altLang="zh-CN" sz="2200" dirty="0"/>
          </a:p>
          <a:p>
            <a:pPr lvl="1"/>
            <a:r>
              <a:rPr lang="en-US" altLang="zh-CN" sz="2200" dirty="0"/>
              <a:t>2. </a:t>
            </a:r>
            <a:r>
              <a:rPr lang="zh-CN" altLang="en-US" sz="2200" dirty="0"/>
              <a:t>浏览器生成对称密钥</a:t>
            </a:r>
            <a:endParaRPr lang="en-US" altLang="zh-CN" sz="2200" dirty="0"/>
          </a:p>
          <a:p>
            <a:pPr lvl="1"/>
            <a:r>
              <a:rPr lang="en-US" altLang="zh-CN" sz="2200" dirty="0"/>
              <a:t>3. </a:t>
            </a:r>
            <a:r>
              <a:rPr lang="zh-CN" altLang="en-US" sz="2200" dirty="0"/>
              <a:t>浏览器把对称密钥用</a:t>
            </a:r>
            <a:r>
              <a:rPr lang="en-US" altLang="zh-CN" sz="2200" dirty="0"/>
              <a:t>public key </a:t>
            </a:r>
            <a:r>
              <a:rPr lang="zh-CN" altLang="en-US" sz="2200" dirty="0"/>
              <a:t>加密，发给服务器</a:t>
            </a:r>
            <a:endParaRPr lang="en-US" altLang="zh-CN" sz="2200" dirty="0"/>
          </a:p>
          <a:p>
            <a:pPr lvl="1"/>
            <a:r>
              <a:rPr lang="en-US" altLang="zh-CN" sz="2200" dirty="0"/>
              <a:t>4. </a:t>
            </a:r>
            <a:r>
              <a:rPr lang="zh-CN" altLang="en-US" sz="2200" dirty="0"/>
              <a:t>服务器用</a:t>
            </a:r>
            <a:r>
              <a:rPr lang="en-US" altLang="zh-CN" sz="2200" dirty="0"/>
              <a:t>private key </a:t>
            </a:r>
            <a:r>
              <a:rPr lang="zh-CN" altLang="en-US" sz="2200" dirty="0"/>
              <a:t>解密， 得到对称密钥</a:t>
            </a:r>
            <a:endParaRPr lang="en-US" altLang="zh-CN" sz="2200" dirty="0"/>
          </a:p>
          <a:p>
            <a:pPr lvl="1"/>
            <a:r>
              <a:rPr lang="en-US" altLang="zh-CN" sz="2200" dirty="0"/>
              <a:t>5. </a:t>
            </a:r>
            <a:r>
              <a:rPr lang="zh-CN" altLang="en-US" sz="2200" dirty="0"/>
              <a:t>浏览器和服务器用对称密钥进行加密传输</a:t>
            </a:r>
            <a:endParaRPr lang="en-US" altLang="zh-CN" sz="2200" dirty="0"/>
          </a:p>
          <a:p>
            <a:endParaRPr lang="en-US" altLang="zh-CN" sz="2400" dirty="0"/>
          </a:p>
          <a:p>
            <a:r>
              <a:rPr lang="zh-CN" altLang="en-US" sz="2400" dirty="0"/>
              <a:t>看起来很完美？ </a:t>
            </a:r>
            <a:endParaRPr lang="en-US" altLang="zh-CN" sz="2400" dirty="0"/>
          </a:p>
          <a:p>
            <a:endParaRPr lang="en-US" altLang="zh-CN" sz="2400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457200" lvl="1" indent="0">
              <a:buNone/>
            </a:pPr>
            <a:endParaRPr lang="en-US" altLang="zh-CN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063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+mj-lt"/>
                <a:ea typeface="+mj-ea"/>
                <a:cs typeface="+mj-cs"/>
              </a:rPr>
              <a:t>加密传输的方法</a:t>
            </a:r>
            <a:r>
              <a:rPr lang="en-US" altLang="zh-CN" sz="2800" dirty="0">
                <a:latin typeface="+mj-lt"/>
                <a:ea typeface="+mj-ea"/>
                <a:cs typeface="+mj-cs"/>
              </a:rPr>
              <a:t>(4)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214414" y="1181365"/>
            <a:ext cx="6786610" cy="4124407"/>
          </a:xfrm>
        </p:spPr>
        <p:txBody>
          <a:bodyPr>
            <a:no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latin typeface="arial" panose="020B0604020202020204" pitchFamily="34" charset="0"/>
              </a:rPr>
              <a:t>问题： 网络世界是不可信任的！！</a:t>
            </a:r>
          </a:p>
          <a:p>
            <a:pPr lvl="1"/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服务器如何安全的把自己的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public key 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发给浏览器？</a:t>
            </a:r>
          </a:p>
          <a:p>
            <a:pPr lvl="1"/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黑客可以潜伏在浏览器和服务器之间， 拿到服务器的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public key , 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然后发给浏览器自己的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public key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， 接下来就可以伪装成服务器了</a:t>
            </a:r>
          </a:p>
          <a:p>
            <a:endParaRPr lang="zh-CN" altLang="en-US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zh-CN" altLang="en-US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altLang="zh-CN" sz="2400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457200" lvl="1" indent="0">
              <a:buNone/>
            </a:pPr>
            <a:endParaRPr lang="en-US" altLang="zh-CN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936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+mj-lt"/>
                <a:ea typeface="+mj-ea"/>
                <a:cs typeface="+mj-cs"/>
              </a:rPr>
              <a:t>加密传输的方法</a:t>
            </a:r>
            <a:r>
              <a:rPr lang="en-US" altLang="zh-CN" sz="2800" dirty="0">
                <a:latin typeface="+mj-lt"/>
                <a:ea typeface="+mj-ea"/>
                <a:cs typeface="+mj-cs"/>
              </a:rPr>
              <a:t>(5) </a:t>
            </a:r>
            <a:r>
              <a:rPr lang="zh-CN" altLang="en-US" sz="2800" dirty="0">
                <a:latin typeface="+mj-lt"/>
                <a:ea typeface="+mj-ea"/>
                <a:cs typeface="+mj-cs"/>
              </a:rPr>
              <a:t>：数字证书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214414" y="1181365"/>
            <a:ext cx="6786610" cy="4124407"/>
          </a:xfrm>
        </p:spPr>
        <p:txBody>
          <a:bodyPr>
            <a:no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网站需要申请数字证书来证明自己的身份</a:t>
            </a:r>
          </a:p>
          <a:p>
            <a:endParaRPr lang="en-US" altLang="zh-CN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数字证书是一个经证书授权中心（具备公信力的机构， 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CA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）数字签名的包含公开密钥拥有者信息以及公开密钥的文件</a:t>
            </a:r>
          </a:p>
          <a:p>
            <a:pPr lvl="1"/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zh-CN" altLang="en-US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zh-CN" altLang="en-US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457200" lvl="1" indent="0">
              <a:buNone/>
            </a:pPr>
            <a:endParaRPr lang="en-US" altLang="zh-CN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6107887"/>
              </p:ext>
            </p:extLst>
          </p:nvPr>
        </p:nvGraphicFramePr>
        <p:xfrm>
          <a:off x="2915816" y="3262088"/>
          <a:ext cx="3096344" cy="2425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" r:id="rId4" imgW="3657917" imgH="2734157" progId="PBrush">
                  <p:embed/>
                </p:oleObj>
              </mc:Choice>
              <mc:Fallback>
                <p:oleObj r:id="rId4" imgW="3657917" imgH="2734157" progId="PBrush">
                  <p:embed/>
                  <p:pic>
                    <p:nvPicPr>
                      <p:cNvPr id="1026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3262088"/>
                        <a:ext cx="3096344" cy="24254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8822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+mj-lt"/>
                <a:ea typeface="+mj-ea"/>
                <a:cs typeface="+mj-cs"/>
              </a:rPr>
              <a:t>加密传输的方法</a:t>
            </a:r>
            <a:r>
              <a:rPr lang="en-US" altLang="zh-CN" sz="2800" dirty="0">
                <a:latin typeface="+mj-lt"/>
                <a:ea typeface="+mj-ea"/>
                <a:cs typeface="+mj-cs"/>
              </a:rPr>
              <a:t>(6) </a:t>
            </a:r>
            <a:r>
              <a:rPr lang="zh-CN" altLang="en-US" sz="2800" dirty="0">
                <a:latin typeface="+mj-lt"/>
                <a:ea typeface="+mj-ea"/>
                <a:cs typeface="+mj-cs"/>
              </a:rPr>
              <a:t>：数字证书能造假吗？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524024"/>
            <a:ext cx="5400600" cy="41002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35896" y="1181365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</a:t>
            </a:r>
            <a:r>
              <a:rPr lang="zh-CN" altLang="en-US" dirty="0"/>
              <a:t>制作证书的过程</a:t>
            </a:r>
          </a:p>
        </p:txBody>
      </p:sp>
    </p:spTree>
    <p:extLst>
      <p:ext uri="{BB962C8B-B14F-4D97-AF65-F5344CB8AC3E}">
        <p14:creationId xmlns:p14="http://schemas.microsoft.com/office/powerpoint/2010/main" val="1698330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+mj-lt"/>
                <a:ea typeface="+mj-ea"/>
                <a:cs typeface="+mj-cs"/>
              </a:rPr>
              <a:t>加密传输的方法</a:t>
            </a:r>
            <a:r>
              <a:rPr lang="en-US" altLang="zh-CN" sz="2800" dirty="0">
                <a:latin typeface="+mj-lt"/>
                <a:ea typeface="+mj-ea"/>
                <a:cs typeface="+mj-cs"/>
              </a:rPr>
              <a:t>(7) </a:t>
            </a:r>
            <a:r>
              <a:rPr lang="zh-CN" altLang="en-US" sz="2800" dirty="0">
                <a:latin typeface="+mj-lt"/>
                <a:ea typeface="+mj-ea"/>
                <a:cs typeface="+mj-cs"/>
              </a:rPr>
              <a:t>：浏览器对证书做验证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921396"/>
            <a:ext cx="7552783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28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115616" y="-162039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latin typeface="+mj-lt"/>
                <a:ea typeface="+mj-ea"/>
                <a:cs typeface="+mj-cs"/>
              </a:rPr>
              <a:t>HTTPS</a:t>
            </a:r>
            <a:r>
              <a:rPr lang="zh-CN" altLang="en-US" sz="2800" dirty="0">
                <a:latin typeface="+mj-lt"/>
                <a:ea typeface="+mj-ea"/>
                <a:cs typeface="+mj-cs"/>
              </a:rPr>
              <a:t>的简化流程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214414" y="1181365"/>
            <a:ext cx="6786610" cy="412440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zh-CN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lvl="1"/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zh-CN" altLang="en-US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zh-CN" altLang="en-US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457200" lvl="1" indent="0">
              <a:buNone/>
            </a:pPr>
            <a:endParaRPr lang="en-US" altLang="zh-CN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697260"/>
            <a:ext cx="4458018" cy="501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69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143108" y="2785492"/>
            <a:ext cx="5643602" cy="432048"/>
            <a:chOff x="3779912" y="1777380"/>
            <a:chExt cx="4896544" cy="432048"/>
          </a:xfrm>
        </p:grpSpPr>
        <p:sp>
          <p:nvSpPr>
            <p:cNvPr id="6" name="矩形 5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3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应用层协议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143108" y="1993404"/>
            <a:ext cx="5643602" cy="432048"/>
            <a:chOff x="3779912" y="1777380"/>
            <a:chExt cx="4896544" cy="432048"/>
          </a:xfrm>
        </p:grpSpPr>
        <p:sp>
          <p:nvSpPr>
            <p:cNvPr id="9" name="矩形 8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2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因特网协议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143108" y="1282616"/>
            <a:ext cx="5643602" cy="422756"/>
            <a:chOff x="3779912" y="1777380"/>
            <a:chExt cx="4896544" cy="432048"/>
          </a:xfrm>
        </p:grpSpPr>
        <p:sp>
          <p:nvSpPr>
            <p:cNvPr id="13" name="矩形 12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82368" y="1824127"/>
              <a:ext cx="4078064" cy="334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什么是协议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343800" y="9132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dobe 宋体 Std L" pitchFamily="18" charset="-122"/>
                <a:ea typeface="Adobe 宋体 Std L" pitchFamily="18" charset="-122"/>
              </a:rPr>
              <a:t>Contents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dobe 宋体 Std L" pitchFamily="18" charset="-122"/>
              <a:ea typeface="Adobe 宋体 Std L" pitchFamily="18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619672" y="3505572"/>
            <a:ext cx="6175776" cy="432048"/>
            <a:chOff x="3779912" y="1777380"/>
            <a:chExt cx="4896544" cy="432048"/>
          </a:xfrm>
        </p:grpSpPr>
        <p:sp>
          <p:nvSpPr>
            <p:cNvPr id="18" name="矩形 17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4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82368" y="1824127"/>
              <a:ext cx="429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TCP/IP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1" name="组合 16"/>
          <p:cNvGrpSpPr/>
          <p:nvPr/>
        </p:nvGrpSpPr>
        <p:grpSpPr>
          <a:xfrm>
            <a:off x="2143108" y="4225652"/>
            <a:ext cx="5643602" cy="432048"/>
            <a:chOff x="3779912" y="1777380"/>
            <a:chExt cx="4896544" cy="432048"/>
          </a:xfrm>
        </p:grpSpPr>
        <p:sp>
          <p:nvSpPr>
            <p:cNvPr id="22" name="矩形 17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矩形 18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5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348605" y="1808738"/>
              <a:ext cx="429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链路层</a:t>
              </a:r>
            </a:p>
          </p:txBody>
        </p:sp>
      </p:grpSp>
      <p:grpSp>
        <p:nvGrpSpPr>
          <p:cNvPr id="25" name="组合 16"/>
          <p:cNvGrpSpPr/>
          <p:nvPr/>
        </p:nvGrpSpPr>
        <p:grpSpPr>
          <a:xfrm>
            <a:off x="2143108" y="4945732"/>
            <a:ext cx="5643602" cy="432048"/>
            <a:chOff x="3779912" y="1777380"/>
            <a:chExt cx="4896544" cy="432048"/>
          </a:xfrm>
        </p:grpSpPr>
        <p:sp>
          <p:nvSpPr>
            <p:cNvPr id="26" name="矩形 17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矩形 18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6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48605" y="1808738"/>
              <a:ext cx="429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综合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9083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同时和多个服务器通信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400" y="1159482"/>
            <a:ext cx="4502638" cy="444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41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端口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&amp; Socket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214414" y="1181365"/>
            <a:ext cx="7678066" cy="3771636"/>
          </a:xfrm>
        </p:spPr>
        <p:txBody>
          <a:bodyPr>
            <a:noAutofit/>
          </a:bodyPr>
          <a:lstStyle/>
          <a:p>
            <a:r>
              <a:rPr lang="zh-CN" altLang="en-US" sz="2600" dirty="0">
                <a:latin typeface="arial" panose="020B0604020202020204" pitchFamily="34" charset="0"/>
              </a:rPr>
              <a:t>给每个应用程序分配一个数字（端口号）</a:t>
            </a:r>
            <a:endParaRPr lang="en-US" altLang="zh-CN" sz="2600" dirty="0">
              <a:latin typeface="arial" panose="020B0604020202020204" pitchFamily="34" charset="0"/>
            </a:endParaRPr>
          </a:p>
          <a:p>
            <a:endParaRPr lang="en-US" altLang="zh-CN" sz="2600" dirty="0">
              <a:latin typeface="arial" panose="020B0604020202020204" pitchFamily="34" charset="0"/>
            </a:endParaRPr>
          </a:p>
          <a:p>
            <a:r>
              <a:rPr lang="en-US" altLang="zh-CN" sz="2600" dirty="0">
                <a:latin typeface="arial" panose="020B0604020202020204" pitchFamily="34" charset="0"/>
              </a:rPr>
              <a:t>[QQ</a:t>
            </a:r>
            <a:r>
              <a:rPr lang="zh-CN" altLang="en-US" sz="2600" dirty="0">
                <a:latin typeface="arial" panose="020B0604020202020204" pitchFamily="34" charset="0"/>
              </a:rPr>
              <a:t>客户端， </a:t>
            </a:r>
            <a:r>
              <a:rPr lang="en-US" altLang="zh-CN" sz="2600" dirty="0">
                <a:latin typeface="arial" panose="020B0604020202020204" pitchFamily="34" charset="0"/>
              </a:rPr>
              <a:t>10022]  </a:t>
            </a:r>
            <a:r>
              <a:rPr lang="en-US" altLang="zh-CN" sz="2600" dirty="0">
                <a:latin typeface="arial" panose="020B0604020202020204" pitchFamily="34" charset="0"/>
                <a:sym typeface="Wingdings" panose="05000000000000000000" pitchFamily="2" charset="2"/>
              </a:rPr>
              <a:t> [QQ</a:t>
            </a:r>
            <a:r>
              <a:rPr lang="zh-CN" altLang="en-US" sz="2600" dirty="0">
                <a:latin typeface="arial" panose="020B0604020202020204" pitchFamily="34" charset="0"/>
                <a:sym typeface="Wingdings" panose="05000000000000000000" pitchFamily="2" charset="2"/>
              </a:rPr>
              <a:t>服务器， </a:t>
            </a:r>
            <a:r>
              <a:rPr lang="en-US" altLang="zh-CN" sz="2600" dirty="0">
                <a:latin typeface="arial" panose="020B0604020202020204" pitchFamily="34" charset="0"/>
                <a:sym typeface="Wingdings" panose="05000000000000000000" pitchFamily="2" charset="2"/>
              </a:rPr>
              <a:t>443]</a:t>
            </a:r>
          </a:p>
          <a:p>
            <a:endParaRPr lang="en-US" altLang="zh-CN" sz="2600" dirty="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altLang="zh-CN" sz="2600" dirty="0">
                <a:latin typeface="arial" panose="020B0604020202020204" pitchFamily="34" charset="0"/>
              </a:rPr>
              <a:t>[</a:t>
            </a:r>
            <a:r>
              <a:rPr lang="zh-CN" altLang="en-US" sz="2600" dirty="0">
                <a:latin typeface="arial" panose="020B0604020202020204" pitchFamily="34" charset="0"/>
              </a:rPr>
              <a:t>微博客户端， </a:t>
            </a:r>
            <a:r>
              <a:rPr lang="en-US" altLang="zh-CN" sz="2600" dirty="0">
                <a:latin typeface="arial" panose="020B0604020202020204" pitchFamily="34" charset="0"/>
              </a:rPr>
              <a:t>20132]  </a:t>
            </a:r>
            <a:r>
              <a:rPr lang="en-US" altLang="zh-CN" sz="2600" dirty="0">
                <a:latin typeface="arial" panose="020B0604020202020204" pitchFamily="34" charset="0"/>
                <a:sym typeface="Wingdings" panose="05000000000000000000" pitchFamily="2" charset="2"/>
              </a:rPr>
              <a:t> [</a:t>
            </a:r>
            <a:r>
              <a:rPr lang="zh-CN" altLang="en-US" sz="2600" dirty="0">
                <a:latin typeface="arial" panose="020B0604020202020204" pitchFamily="34" charset="0"/>
                <a:sym typeface="Wingdings" panose="05000000000000000000" pitchFamily="2" charset="2"/>
              </a:rPr>
              <a:t>微博服务器， </a:t>
            </a:r>
            <a:r>
              <a:rPr lang="en-US" altLang="zh-CN" sz="2600" dirty="0">
                <a:latin typeface="arial" panose="020B0604020202020204" pitchFamily="34" charset="0"/>
                <a:sym typeface="Wingdings" panose="05000000000000000000" pitchFamily="2" charset="2"/>
              </a:rPr>
              <a:t>80]</a:t>
            </a:r>
            <a:endParaRPr lang="en-US" altLang="zh-CN" sz="2600" dirty="0">
              <a:latin typeface="arial" panose="020B0604020202020204" pitchFamily="34" charset="0"/>
            </a:endParaRPr>
          </a:p>
          <a:p>
            <a:endParaRPr lang="en-US" altLang="zh-CN" sz="2600" dirty="0">
              <a:latin typeface="arial" panose="020B0604020202020204" pitchFamily="34" charset="0"/>
            </a:endParaRPr>
          </a:p>
          <a:p>
            <a:r>
              <a:rPr lang="en-US" altLang="zh-CN" sz="2600" dirty="0">
                <a:latin typeface="arial" panose="020B0604020202020204" pitchFamily="34" charset="0"/>
              </a:rPr>
              <a:t>[Chrome</a:t>
            </a:r>
            <a:r>
              <a:rPr lang="zh-CN" altLang="en-US" sz="2600" dirty="0">
                <a:latin typeface="arial" panose="020B0604020202020204" pitchFamily="34" charset="0"/>
              </a:rPr>
              <a:t>， </a:t>
            </a:r>
            <a:r>
              <a:rPr lang="en-US" altLang="zh-CN" sz="2600" dirty="0">
                <a:latin typeface="arial" panose="020B0604020202020204" pitchFamily="34" charset="0"/>
              </a:rPr>
              <a:t>10932]  </a:t>
            </a:r>
            <a:r>
              <a:rPr lang="en-US" altLang="zh-CN" sz="2600" dirty="0">
                <a:latin typeface="arial" panose="020B0604020202020204" pitchFamily="34" charset="0"/>
                <a:sym typeface="Wingdings" panose="05000000000000000000" pitchFamily="2" charset="2"/>
              </a:rPr>
              <a:t> [</a:t>
            </a:r>
            <a:r>
              <a:rPr lang="zh-CN" altLang="en-US" sz="2600" dirty="0">
                <a:latin typeface="arial" panose="020B0604020202020204" pitchFamily="34" charset="0"/>
                <a:sym typeface="Wingdings" panose="05000000000000000000" pitchFamily="2" charset="2"/>
              </a:rPr>
              <a:t>网易服务器， </a:t>
            </a:r>
            <a:r>
              <a:rPr lang="en-US" altLang="zh-CN" sz="2600" dirty="0">
                <a:latin typeface="arial" panose="020B0604020202020204" pitchFamily="34" charset="0"/>
                <a:sym typeface="Wingdings" panose="05000000000000000000" pitchFamily="2" charset="2"/>
              </a:rPr>
              <a:t>80]</a:t>
            </a:r>
            <a:endParaRPr lang="en-US" altLang="zh-CN" sz="2600" dirty="0">
              <a:latin typeface="arial" panose="020B0604020202020204" pitchFamily="34" charset="0"/>
            </a:endParaRPr>
          </a:p>
          <a:p>
            <a:endParaRPr lang="en-US" altLang="zh-CN" sz="2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555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两个机器怎么隔空交流？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592" y="1147610"/>
            <a:ext cx="7248132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55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545" y="0"/>
            <a:ext cx="5040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55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如何可靠的发送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/</a:t>
            </a:r>
            <a:r>
              <a:rPr lang="zh-CN" altLang="en-US" sz="2800" dirty="0">
                <a:latin typeface="+mj-lt"/>
                <a:ea typeface="+mj-ea"/>
                <a:cs typeface="+mj-cs"/>
              </a:rPr>
              <a:t>接收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数据</a:t>
            </a:r>
            <a:r>
              <a:rPr kumimoji="0" lang="zh-CN" altLang="en-US" sz="2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zh-CN" sz="2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?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071538" y="1181365"/>
            <a:ext cx="7678066" cy="3771636"/>
          </a:xfrm>
        </p:spPr>
        <p:txBody>
          <a:bodyPr>
            <a:no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网络是不可靠的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lvl="1"/>
            <a:r>
              <a:rPr lang="zh-CN" altLang="en-US" sz="2000" dirty="0">
                <a:latin typeface="arial" panose="020B0604020202020204" pitchFamily="34" charset="0"/>
              </a:rPr>
              <a:t>数据在通信过程中丢失怎么办？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lvl="1"/>
            <a:r>
              <a:rPr lang="zh-CN" altLang="en-US" sz="2000" dirty="0">
                <a:latin typeface="arial" panose="020B0604020202020204" pitchFamily="34" charset="0"/>
              </a:rPr>
              <a:t>思想：失败重发</a:t>
            </a:r>
            <a:endParaRPr lang="en-US" altLang="zh-CN" sz="2000" dirty="0">
              <a:latin typeface="arial" panose="020B0604020202020204" pitchFamily="34" charset="0"/>
            </a:endParaRPr>
          </a:p>
          <a:p>
            <a:endParaRPr lang="en-US" altLang="zh-CN" sz="2600" dirty="0">
              <a:latin typeface="arial" panose="020B0604020202020204" pitchFamily="34" charset="0"/>
            </a:endParaRPr>
          </a:p>
          <a:p>
            <a:r>
              <a:rPr lang="zh-CN" altLang="en-US" sz="2400" dirty="0">
                <a:latin typeface="arial" panose="020B0604020202020204" pitchFamily="34" charset="0"/>
              </a:rPr>
              <a:t>通用性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lvl="1"/>
            <a:r>
              <a:rPr lang="zh-CN" altLang="en-US" sz="2000" dirty="0">
                <a:latin typeface="arial" panose="020B0604020202020204" pitchFamily="34" charset="0"/>
              </a:rPr>
              <a:t>所有的应用层协议都可以可靠传输</a:t>
            </a:r>
            <a:endParaRPr lang="en-US" altLang="zh-CN" sz="2000" dirty="0">
              <a:latin typeface="arial" panose="020B0604020202020204" pitchFamily="34" charset="0"/>
            </a:endParaRPr>
          </a:p>
          <a:p>
            <a:endParaRPr lang="en-US" altLang="zh-CN" sz="2600" dirty="0">
              <a:latin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</a:rPr>
              <a:t>TCP: </a:t>
            </a:r>
            <a:r>
              <a:rPr lang="zh-CN" altLang="en-US" sz="2400" dirty="0">
                <a:latin typeface="arial" panose="020B0604020202020204" pitchFamily="34" charset="0"/>
              </a:rPr>
              <a:t>一个专门用来实现可靠传输的协议</a:t>
            </a:r>
            <a:endParaRPr lang="en-US" altLang="zh-CN" sz="2400" dirty="0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1705372"/>
            <a:ext cx="2258820" cy="204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16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TCP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协议：进程之间通信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489348"/>
            <a:ext cx="6306931" cy="384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32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实现可靠的传输</a:t>
            </a:r>
            <a:r>
              <a:rPr lang="en-US" altLang="zh-CN" sz="2800" dirty="0">
                <a:latin typeface="+mj-lt"/>
                <a:ea typeface="+mj-ea"/>
                <a:cs typeface="+mj-cs"/>
              </a:rPr>
              <a:t>(1)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214414" y="1181365"/>
            <a:ext cx="7678066" cy="2036175"/>
          </a:xfrm>
        </p:spPr>
        <p:txBody>
          <a:bodyPr>
            <a:no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发送端和接收端可能相隔千山万水</a:t>
            </a:r>
            <a:endParaRPr lang="en-US" altLang="zh-CN" sz="2400" dirty="0">
              <a:latin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</a:endParaRPr>
          </a:p>
          <a:p>
            <a:r>
              <a:rPr lang="zh-CN" altLang="en-US" sz="2400" dirty="0">
                <a:latin typeface="arial" panose="020B0604020202020204" pitchFamily="34" charset="0"/>
              </a:rPr>
              <a:t>发送端想了解数据分组是否被正确接收的唯一途径： 接收端给出反馈</a:t>
            </a:r>
            <a:endParaRPr lang="en-US" altLang="zh-CN" sz="2400" dirty="0">
              <a:latin typeface="arial" panose="020B0604020202020204" pitchFamily="34" charset="0"/>
            </a:endParaRPr>
          </a:p>
          <a:p>
            <a:endParaRPr lang="en-US" altLang="zh-CN" sz="26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2600" dirty="0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618" y="3134990"/>
            <a:ext cx="5775657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35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43608" y="84644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实现可靠的传输</a:t>
            </a:r>
            <a:r>
              <a:rPr lang="en-US" altLang="zh-CN" sz="2800" dirty="0">
                <a:latin typeface="+mj-lt"/>
                <a:ea typeface="+mj-ea"/>
                <a:cs typeface="+mj-cs"/>
              </a:rPr>
              <a:t>(2) </a:t>
            </a:r>
            <a:r>
              <a:rPr lang="zh-CN" altLang="en-US" sz="2800" dirty="0">
                <a:latin typeface="+mj-lt"/>
                <a:ea typeface="+mj-ea"/>
                <a:cs typeface="+mj-cs"/>
              </a:rPr>
              <a:t>：反馈数据损失了怎么办？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214414" y="1181365"/>
            <a:ext cx="7678066" cy="2036175"/>
          </a:xfrm>
        </p:spPr>
        <p:txBody>
          <a:bodyPr>
            <a:noAutofit/>
          </a:bodyPr>
          <a:lstStyle/>
          <a:p>
            <a:endParaRPr lang="en-US" altLang="zh-CN" sz="26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2600" dirty="0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057300"/>
            <a:ext cx="6392147" cy="448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2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43608" y="43116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实现可靠的传输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(3) </a:t>
            </a:r>
            <a:r>
              <a:rPr lang="zh-CN" altLang="en-US" sz="2400" dirty="0">
                <a:latin typeface="+mj-lt"/>
                <a:ea typeface="+mj-ea"/>
                <a:cs typeface="+mj-cs"/>
              </a:rPr>
              <a:t>：丢包迟迟收不到反馈怎么办？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985292"/>
            <a:ext cx="7476126" cy="460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73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43608" y="43116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实现可靠的传输</a:t>
            </a:r>
            <a:r>
              <a:rPr lang="en-US" altLang="zh-CN" sz="2800" dirty="0">
                <a:latin typeface="+mj-lt"/>
                <a:ea typeface="+mj-ea"/>
                <a:cs typeface="+mj-cs"/>
              </a:rPr>
              <a:t>(3) </a:t>
            </a:r>
            <a:r>
              <a:rPr lang="zh-CN" altLang="en-US" sz="2800" dirty="0">
                <a:latin typeface="+mj-lt"/>
                <a:ea typeface="+mj-ea"/>
                <a:cs typeface="+mj-cs"/>
              </a:rPr>
              <a:t>：流水线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214414" y="1181365"/>
            <a:ext cx="7678066" cy="3771636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停止</a:t>
            </a:r>
            <a:r>
              <a:rPr lang="en-US" altLang="zh-CN" sz="2400" dirty="0"/>
              <a:t>-</a:t>
            </a:r>
            <a:r>
              <a:rPr lang="zh-CN" altLang="en-US" sz="2400" dirty="0"/>
              <a:t>等待的效率极低</a:t>
            </a:r>
            <a:endParaRPr lang="en-US" altLang="zh-CN" sz="2400" dirty="0"/>
          </a:p>
          <a:p>
            <a:pPr lvl="1"/>
            <a:r>
              <a:rPr lang="zh-CN" altLang="en-US" sz="2000" dirty="0"/>
              <a:t>发送一个数据包需要</a:t>
            </a:r>
            <a:r>
              <a:rPr lang="en-US" altLang="zh-CN" sz="2000" dirty="0"/>
              <a:t>0.008</a:t>
            </a:r>
            <a:r>
              <a:rPr lang="zh-CN" altLang="en-US" sz="2000" dirty="0"/>
              <a:t>毫秒， 而在网络中传输需要</a:t>
            </a:r>
            <a:r>
              <a:rPr lang="en-US" altLang="zh-CN" sz="2000" dirty="0"/>
              <a:t>30</a:t>
            </a:r>
            <a:r>
              <a:rPr lang="zh-CN" altLang="en-US" sz="2000" dirty="0"/>
              <a:t>毫秒， 则网络的利用率只有万分之</a:t>
            </a:r>
            <a:r>
              <a:rPr lang="en-US" altLang="zh-CN" sz="2000" dirty="0"/>
              <a:t>2.7   </a:t>
            </a:r>
            <a:r>
              <a:rPr lang="zh-CN" altLang="en-US" sz="2000" dirty="0"/>
              <a:t>， 可见这种大部分时间浪费在了等待上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zh-CN" altLang="en-US" sz="2400" dirty="0"/>
              <a:t>流水线来拯救！！</a:t>
            </a:r>
            <a:endParaRPr lang="en-US" altLang="zh-CN" sz="2400" dirty="0"/>
          </a:p>
          <a:p>
            <a:pPr lvl="1"/>
            <a:r>
              <a:rPr lang="zh-CN" altLang="en-US" sz="2000" dirty="0">
                <a:latin typeface="arial" panose="020B0604020202020204" pitchFamily="34" charset="0"/>
              </a:rPr>
              <a:t>一边发，一边处理反馈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lvl="1"/>
            <a:r>
              <a:rPr lang="zh-CN" altLang="en-US" sz="2000" dirty="0">
                <a:latin typeface="arial" panose="020B0604020202020204" pitchFamily="34" charset="0"/>
              </a:rPr>
              <a:t>但是也不能无限制， 以</a:t>
            </a:r>
            <a:r>
              <a:rPr lang="zh-CN" altLang="en-US" sz="2000">
                <a:latin typeface="arial" panose="020B0604020202020204" pitchFamily="34" charset="0"/>
              </a:rPr>
              <a:t>发送端没</a:t>
            </a:r>
            <a:r>
              <a:rPr lang="zh-CN" altLang="en-US" sz="2000" dirty="0">
                <a:latin typeface="arial" panose="020B0604020202020204" pitchFamily="34" charset="0"/>
              </a:rPr>
              <a:t>有确认的最多允许</a:t>
            </a:r>
            <a:r>
              <a:rPr lang="en-US" altLang="zh-CN" sz="2000" dirty="0">
                <a:latin typeface="arial" panose="020B0604020202020204" pitchFamily="34" charset="0"/>
              </a:rPr>
              <a:t>N</a:t>
            </a:r>
            <a:r>
              <a:rPr lang="zh-CN" altLang="en-US" sz="2000" dirty="0">
                <a:latin typeface="arial" panose="020B0604020202020204" pitchFamily="34" charset="0"/>
              </a:rPr>
              <a:t>个</a:t>
            </a:r>
            <a:endParaRPr lang="en-US" altLang="zh-CN" sz="2000" dirty="0">
              <a:latin typeface="arial" panose="020B0604020202020204" pitchFamily="34" charset="0"/>
            </a:endParaRPr>
          </a:p>
          <a:p>
            <a:endParaRPr lang="en-US" altLang="zh-CN" sz="2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48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657" y="0"/>
            <a:ext cx="525868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77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714" y="0"/>
            <a:ext cx="608857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13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43608" y="43116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如何建立连接？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04387"/>
            <a:ext cx="5280601" cy="563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39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两个机器怎么隔空交流（续）？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705372"/>
            <a:ext cx="7248132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75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43608" y="43116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+mj-lt"/>
                <a:ea typeface="+mj-ea"/>
                <a:cs typeface="+mj-cs"/>
              </a:rPr>
              <a:t>网络层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214414" y="1181365"/>
            <a:ext cx="7678066" cy="3771636"/>
          </a:xfrm>
        </p:spPr>
        <p:txBody>
          <a:bodyPr>
            <a:noAutofit/>
          </a:bodyPr>
          <a:lstStyle/>
          <a:p>
            <a:r>
              <a:rPr lang="zh-CN" altLang="en-US" sz="2200" dirty="0"/>
              <a:t>把数据包从一个主机运送到另外一台主机</a:t>
            </a:r>
            <a:endParaRPr lang="en-US" altLang="zh-CN" sz="2200" dirty="0"/>
          </a:p>
          <a:p>
            <a:pPr lvl="1"/>
            <a:r>
              <a:rPr lang="zh-CN" altLang="en-US" sz="2000" dirty="0"/>
              <a:t>中间有很多路由器设备</a:t>
            </a:r>
            <a:endParaRPr lang="en-US" altLang="zh-CN" sz="2000" dirty="0"/>
          </a:p>
          <a:p>
            <a:endParaRPr lang="en-US" altLang="zh-CN" sz="2200" dirty="0"/>
          </a:p>
          <a:p>
            <a:r>
              <a:rPr lang="zh-CN" altLang="en-US" sz="2200" dirty="0"/>
              <a:t>网络层向上只提供简单灵活的、</a:t>
            </a:r>
            <a:r>
              <a:rPr lang="zh-CN" altLang="en-US" sz="2200" b="1" dirty="0"/>
              <a:t>无连接的</a:t>
            </a:r>
            <a:r>
              <a:rPr lang="zh-CN" altLang="en-US" sz="2200" dirty="0"/>
              <a:t>、</a:t>
            </a:r>
            <a:r>
              <a:rPr lang="zh-CN" altLang="en-US" sz="2200" b="1" dirty="0"/>
              <a:t>尽最大努力交付</a:t>
            </a:r>
            <a:r>
              <a:rPr lang="zh-CN" altLang="en-US" sz="2200" dirty="0"/>
              <a:t>的数据报服务。</a:t>
            </a:r>
            <a:endParaRPr lang="en-US" altLang="zh-CN" sz="2200" dirty="0"/>
          </a:p>
          <a:p>
            <a:endParaRPr lang="en-US" altLang="zh-CN" sz="2200" dirty="0"/>
          </a:p>
          <a:p>
            <a:endParaRPr lang="en-US" altLang="zh-CN" sz="2200" dirty="0"/>
          </a:p>
          <a:p>
            <a:pPr lvl="1"/>
            <a:endParaRPr lang="en-US" altLang="zh-CN" sz="1800" dirty="0"/>
          </a:p>
          <a:p>
            <a:endParaRPr lang="en-US" altLang="zh-CN" sz="2600" dirty="0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3067183"/>
            <a:ext cx="2110908" cy="243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43608" y="43116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TCP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的数据包如何在网络中发送？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214414" y="1181365"/>
            <a:ext cx="7678066" cy="3771636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altLang="zh-CN" sz="1800" dirty="0"/>
          </a:p>
          <a:p>
            <a:endParaRPr lang="en-US" altLang="zh-CN" sz="2600" dirty="0"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954" y="1664569"/>
            <a:ext cx="7390986" cy="280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23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43608" y="43116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TCP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的数据包如何在网络中发送？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633364"/>
            <a:ext cx="8021051" cy="316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46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43608" y="43116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网络层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(IP)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214414" y="1181365"/>
            <a:ext cx="7678066" cy="3771636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采用分组交换</a:t>
            </a:r>
            <a:endParaRPr lang="en-US" altLang="zh-CN" sz="2400" dirty="0"/>
          </a:p>
          <a:p>
            <a:pPr lvl="1"/>
            <a:r>
              <a:rPr lang="zh-CN" altLang="en-US" sz="2200" dirty="0"/>
              <a:t>网络中的设备（路由器，交换机）不用参与连接的建立，对应用层一无所知。</a:t>
            </a:r>
            <a:endParaRPr lang="en-US" altLang="zh-CN" sz="2200" dirty="0"/>
          </a:p>
          <a:p>
            <a:pPr marL="457200" lvl="1" indent="0">
              <a:buNone/>
            </a:pPr>
            <a:endParaRPr lang="en-US" altLang="zh-CN" sz="2200" dirty="0"/>
          </a:p>
          <a:p>
            <a:r>
              <a:rPr lang="zh-CN" altLang="en-US" sz="2200" dirty="0"/>
              <a:t>网络层不提供服务质量的承诺。即所传送的分组可能</a:t>
            </a:r>
            <a:r>
              <a:rPr lang="zh-CN" altLang="en-US" sz="2200" b="1" dirty="0"/>
              <a:t>出错</a:t>
            </a:r>
            <a:r>
              <a:rPr lang="zh-CN" altLang="en-US" sz="2200" dirty="0"/>
              <a:t>、</a:t>
            </a:r>
            <a:r>
              <a:rPr lang="zh-CN" altLang="en-US" sz="2200" b="1" dirty="0"/>
              <a:t>丢失</a:t>
            </a:r>
            <a:r>
              <a:rPr lang="zh-CN" altLang="en-US" sz="2200" dirty="0"/>
              <a:t>、</a:t>
            </a:r>
            <a:r>
              <a:rPr lang="zh-CN" altLang="en-US" sz="2200" b="1" dirty="0"/>
              <a:t>重复</a:t>
            </a:r>
            <a:r>
              <a:rPr lang="zh-CN" altLang="en-US" sz="2200" dirty="0"/>
              <a:t>和</a:t>
            </a:r>
            <a:r>
              <a:rPr lang="zh-CN" altLang="en-US" sz="2200" b="1" dirty="0"/>
              <a:t>失序</a:t>
            </a:r>
            <a:r>
              <a:rPr lang="zh-CN" altLang="en-US" sz="2200" dirty="0"/>
              <a:t>（不按序到达终点），当然也不保证分组传送的时限。</a:t>
            </a:r>
            <a:endParaRPr lang="en-US" altLang="zh-CN" sz="2200" dirty="0"/>
          </a:p>
          <a:p>
            <a:endParaRPr lang="en-US" altLang="zh-CN" sz="2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919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43608" y="43116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IP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地址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433564"/>
            <a:ext cx="6840935" cy="2041947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060376" y="841276"/>
            <a:ext cx="7678066" cy="3771636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IP </a:t>
            </a:r>
            <a:r>
              <a:rPr lang="zh-CN" altLang="en-US" sz="2400" dirty="0"/>
              <a:t>地址是标志一个主机（或路由器）和一条链路的接口</a:t>
            </a:r>
            <a:endParaRPr lang="en-US" altLang="zh-CN" sz="2400" dirty="0"/>
          </a:p>
          <a:p>
            <a:r>
              <a:rPr lang="en-US" altLang="zh-CN" sz="2400" dirty="0"/>
              <a:t>IP </a:t>
            </a:r>
            <a:r>
              <a:rPr lang="zh-CN" altLang="en-US" sz="2400" dirty="0"/>
              <a:t>地址 </a:t>
            </a:r>
            <a:r>
              <a:rPr lang="en-US" altLang="zh-CN" sz="2400" dirty="0"/>
              <a:t>= </a:t>
            </a:r>
            <a:r>
              <a:rPr lang="zh-CN" altLang="en-US" sz="2400" dirty="0"/>
              <a:t>网络号</a:t>
            </a:r>
            <a:r>
              <a:rPr lang="en-US" altLang="zh-CN" sz="2400" dirty="0"/>
              <a:t> + </a:t>
            </a:r>
            <a:r>
              <a:rPr lang="zh-CN" altLang="en-US" sz="2400" dirty="0"/>
              <a:t>主机号</a:t>
            </a:r>
            <a:endParaRPr lang="en-US" altLang="zh-CN" sz="2400" dirty="0"/>
          </a:p>
          <a:p>
            <a:pPr lvl="1"/>
            <a:r>
              <a:rPr lang="en-US" altLang="zh-CN" sz="2000" dirty="0">
                <a:latin typeface="arial" panose="020B0604020202020204" pitchFamily="34" charset="0"/>
              </a:rPr>
              <a:t>A</a:t>
            </a:r>
            <a:r>
              <a:rPr lang="zh-CN" altLang="en-US" sz="2000" dirty="0">
                <a:latin typeface="arial" panose="020B0604020202020204" pitchFamily="34" charset="0"/>
              </a:rPr>
              <a:t>类地址 </a:t>
            </a:r>
            <a:r>
              <a:rPr lang="en-US" altLang="zh-CN" sz="2000" dirty="0">
                <a:latin typeface="arial" panose="020B0604020202020204" pitchFamily="34" charset="0"/>
              </a:rPr>
              <a:t>= 8 </a:t>
            </a:r>
            <a:r>
              <a:rPr lang="zh-CN" altLang="en-US" sz="2000" dirty="0">
                <a:latin typeface="arial" panose="020B0604020202020204" pitchFamily="34" charset="0"/>
              </a:rPr>
              <a:t>位 网络号</a:t>
            </a:r>
            <a:r>
              <a:rPr lang="en-US" altLang="zh-CN" sz="2000" dirty="0">
                <a:latin typeface="arial" panose="020B0604020202020204" pitchFamily="34" charset="0"/>
              </a:rPr>
              <a:t>(</a:t>
            </a:r>
            <a:r>
              <a:rPr lang="zh-CN" altLang="en-US" sz="2000" dirty="0">
                <a:latin typeface="arial" panose="020B0604020202020204" pitchFamily="34" charset="0"/>
              </a:rPr>
              <a:t>以</a:t>
            </a:r>
            <a:r>
              <a:rPr lang="en-US" altLang="zh-CN" sz="2000" dirty="0">
                <a:latin typeface="arial" panose="020B0604020202020204" pitchFamily="34" charset="0"/>
              </a:rPr>
              <a:t>0</a:t>
            </a:r>
            <a:r>
              <a:rPr lang="zh-CN" altLang="en-US" sz="2000" dirty="0">
                <a:latin typeface="arial" panose="020B0604020202020204" pitchFamily="34" charset="0"/>
              </a:rPr>
              <a:t>开头</a:t>
            </a:r>
            <a:r>
              <a:rPr lang="en-US" altLang="zh-CN" sz="2000" dirty="0">
                <a:latin typeface="arial" panose="020B0604020202020204" pitchFamily="34" charset="0"/>
              </a:rPr>
              <a:t>)</a:t>
            </a:r>
            <a:r>
              <a:rPr lang="zh-CN" altLang="en-US" sz="2000" dirty="0"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+ 24</a:t>
            </a:r>
            <a:r>
              <a:rPr lang="zh-CN" altLang="en-US" sz="2000" dirty="0">
                <a:latin typeface="arial" panose="020B0604020202020204" pitchFamily="34" charset="0"/>
              </a:rPr>
              <a:t>位主机号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lvl="1"/>
            <a:r>
              <a:rPr lang="en-US" altLang="zh-CN" sz="2000" dirty="0">
                <a:latin typeface="arial" panose="020B0604020202020204" pitchFamily="34" charset="0"/>
              </a:rPr>
              <a:t>B</a:t>
            </a:r>
            <a:r>
              <a:rPr lang="zh-CN" altLang="en-US" sz="2000" dirty="0">
                <a:latin typeface="arial" panose="020B0604020202020204" pitchFamily="34" charset="0"/>
              </a:rPr>
              <a:t>类地址 </a:t>
            </a:r>
            <a:r>
              <a:rPr lang="en-US" altLang="zh-CN" sz="2000" dirty="0">
                <a:latin typeface="arial" panose="020B0604020202020204" pitchFamily="34" charset="0"/>
              </a:rPr>
              <a:t>= 16 </a:t>
            </a:r>
            <a:r>
              <a:rPr lang="zh-CN" altLang="en-US" sz="2000" dirty="0">
                <a:latin typeface="arial" panose="020B0604020202020204" pitchFamily="34" charset="0"/>
              </a:rPr>
              <a:t>位 网络号</a:t>
            </a:r>
            <a:r>
              <a:rPr lang="en-US" altLang="zh-CN" sz="2000" dirty="0">
                <a:latin typeface="arial" panose="020B0604020202020204" pitchFamily="34" charset="0"/>
              </a:rPr>
              <a:t>(</a:t>
            </a:r>
            <a:r>
              <a:rPr lang="zh-CN" altLang="en-US" sz="2000" dirty="0">
                <a:latin typeface="arial" panose="020B0604020202020204" pitchFamily="34" charset="0"/>
              </a:rPr>
              <a:t>以</a:t>
            </a:r>
            <a:r>
              <a:rPr lang="en-US" altLang="zh-CN" sz="2000" dirty="0">
                <a:latin typeface="arial" panose="020B0604020202020204" pitchFamily="34" charset="0"/>
              </a:rPr>
              <a:t>10</a:t>
            </a:r>
            <a:r>
              <a:rPr lang="zh-CN" altLang="en-US" sz="2000" dirty="0">
                <a:latin typeface="arial" panose="020B0604020202020204" pitchFamily="34" charset="0"/>
              </a:rPr>
              <a:t>开头</a:t>
            </a:r>
            <a:r>
              <a:rPr lang="en-US" altLang="zh-CN" sz="2000" dirty="0">
                <a:latin typeface="arial" panose="020B0604020202020204" pitchFamily="34" charset="0"/>
              </a:rPr>
              <a:t>)</a:t>
            </a:r>
            <a:r>
              <a:rPr lang="zh-CN" altLang="en-US" sz="2000" dirty="0"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+ 16</a:t>
            </a:r>
            <a:r>
              <a:rPr lang="zh-CN" altLang="en-US" sz="2000" dirty="0">
                <a:latin typeface="arial" panose="020B0604020202020204" pitchFamily="34" charset="0"/>
              </a:rPr>
              <a:t>位主机号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lvl="1"/>
            <a:r>
              <a:rPr lang="en-US" altLang="zh-CN" sz="2000" dirty="0">
                <a:latin typeface="arial" panose="020B0604020202020204" pitchFamily="34" charset="0"/>
              </a:rPr>
              <a:t>C</a:t>
            </a:r>
            <a:r>
              <a:rPr lang="zh-CN" altLang="en-US" sz="2000" dirty="0">
                <a:latin typeface="arial" panose="020B0604020202020204" pitchFamily="34" charset="0"/>
              </a:rPr>
              <a:t>类地址 </a:t>
            </a:r>
            <a:r>
              <a:rPr lang="en-US" altLang="zh-CN" sz="2000" dirty="0">
                <a:latin typeface="arial" panose="020B0604020202020204" pitchFamily="34" charset="0"/>
              </a:rPr>
              <a:t>= 24 </a:t>
            </a:r>
            <a:r>
              <a:rPr lang="zh-CN" altLang="en-US" sz="2000" dirty="0">
                <a:latin typeface="arial" panose="020B0604020202020204" pitchFamily="34" charset="0"/>
              </a:rPr>
              <a:t>位 网络号（以</a:t>
            </a:r>
            <a:r>
              <a:rPr lang="en-US" altLang="zh-CN" sz="2000" dirty="0">
                <a:latin typeface="arial" panose="020B0604020202020204" pitchFamily="34" charset="0"/>
              </a:rPr>
              <a:t>110</a:t>
            </a:r>
            <a:r>
              <a:rPr lang="zh-CN" altLang="en-US" sz="2000" dirty="0">
                <a:latin typeface="arial" panose="020B0604020202020204" pitchFamily="34" charset="0"/>
              </a:rPr>
              <a:t>开头） </a:t>
            </a:r>
            <a:r>
              <a:rPr lang="en-US" altLang="zh-CN" sz="2000" dirty="0">
                <a:latin typeface="arial" panose="020B0604020202020204" pitchFamily="34" charset="0"/>
              </a:rPr>
              <a:t>+ 8</a:t>
            </a:r>
            <a:r>
              <a:rPr lang="zh-CN" altLang="en-US" sz="2000" dirty="0">
                <a:latin typeface="arial" panose="020B0604020202020204" pitchFamily="34" charset="0"/>
              </a:rPr>
              <a:t>位主机号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lvl="1"/>
            <a:endParaRPr lang="en-US" altLang="zh-CN" sz="2400" dirty="0">
              <a:latin typeface="arial" panose="020B0604020202020204" pitchFamily="34" charset="0"/>
            </a:endParaRPr>
          </a:p>
          <a:p>
            <a:pPr lvl="1"/>
            <a:endParaRPr lang="en-US" altLang="zh-CN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74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Picture 3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12" y="0"/>
            <a:ext cx="64039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46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532" y="0"/>
            <a:ext cx="69969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32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66287"/>
            <a:ext cx="4011226" cy="56261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1640" y="2353444"/>
            <a:ext cx="2574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手工配置这么多</a:t>
            </a:r>
            <a:r>
              <a:rPr lang="en-US" altLang="zh-CN" sz="2400" dirty="0"/>
              <a:t>IP</a:t>
            </a:r>
          </a:p>
          <a:p>
            <a:r>
              <a:rPr lang="zh-CN" altLang="en-US" sz="2400" dirty="0"/>
              <a:t>太麻烦了</a:t>
            </a:r>
          </a:p>
        </p:txBody>
      </p:sp>
    </p:spTree>
    <p:extLst>
      <p:ext uri="{BB962C8B-B14F-4D97-AF65-F5344CB8AC3E}">
        <p14:creationId xmlns:p14="http://schemas.microsoft.com/office/powerpoint/2010/main" val="147402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>
            <a:off x="1043608" y="-10080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6240" y="1633364"/>
            <a:ext cx="11079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NAT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r>
              <a:rPr lang="zh-CN" altLang="en-US" sz="2400" dirty="0"/>
              <a:t>解决</a:t>
            </a:r>
            <a:br>
              <a:rPr lang="en-US" altLang="zh-CN" sz="2400" dirty="0"/>
            </a:br>
            <a:r>
              <a:rPr lang="en-US" altLang="zh-CN" sz="2400" dirty="0"/>
              <a:t>IPv4</a:t>
            </a:r>
          </a:p>
          <a:p>
            <a:r>
              <a:rPr lang="zh-CN" altLang="en-US" sz="2400" dirty="0"/>
              <a:t>用光</a:t>
            </a:r>
            <a:endParaRPr lang="en-US" altLang="zh-CN" sz="2400" dirty="0"/>
          </a:p>
          <a:p>
            <a:r>
              <a:rPr lang="zh-CN" altLang="en-US" sz="2400" dirty="0"/>
              <a:t>的问题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342" y="121196"/>
            <a:ext cx="6163629" cy="559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81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>
            <a:off x="1043608" y="-10080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408" y="193204"/>
            <a:ext cx="7909904" cy="508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34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什么是协议？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214414" y="1181365"/>
            <a:ext cx="6786610" cy="3771636"/>
          </a:xfrm>
        </p:spPr>
        <p:txBody>
          <a:bodyPr>
            <a:no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协议就是通信双方的一种约定</a:t>
            </a:r>
            <a:endParaRPr lang="en-US" altLang="zh-CN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包括消息的</a:t>
            </a:r>
            <a:r>
              <a:rPr lang="zh-CN" altLang="en-US" sz="2000" dirty="0">
                <a:solidFill>
                  <a:srgbClr val="FFC000"/>
                </a:solidFill>
                <a:latin typeface="arial" panose="020B0604020202020204" pitchFamily="34" charset="0"/>
              </a:rPr>
              <a:t>格式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和</a:t>
            </a:r>
            <a:r>
              <a:rPr lang="zh-CN" altLang="en-US" sz="2000" dirty="0">
                <a:solidFill>
                  <a:srgbClr val="FFC000"/>
                </a:solidFill>
                <a:latin typeface="arial" panose="020B0604020202020204" pitchFamily="34" charset="0"/>
              </a:rPr>
              <a:t>次序</a:t>
            </a:r>
            <a:endParaRPr lang="en-US" altLang="zh-CN" sz="2000" dirty="0">
              <a:solidFill>
                <a:srgbClr val="FFC000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2000" dirty="0">
                <a:latin typeface="arial" panose="020B0604020202020204" pitchFamily="34" charset="0"/>
              </a:rPr>
              <a:t>没有这些协议， 机器将无法交流</a:t>
            </a:r>
            <a:endParaRPr lang="en-US" altLang="zh-CN" sz="2000" dirty="0">
              <a:latin typeface="arial" panose="020B0604020202020204" pitchFamily="34" charset="0"/>
            </a:endParaRPr>
          </a:p>
          <a:p>
            <a:endParaRPr lang="en-US" altLang="zh-CN" sz="2600" dirty="0">
              <a:latin typeface="arial" panose="020B0604020202020204" pitchFamily="34" charset="0"/>
            </a:endParaRPr>
          </a:p>
          <a:p>
            <a:r>
              <a:rPr lang="zh-CN" altLang="en-US" sz="2400" dirty="0">
                <a:latin typeface="arial" panose="020B0604020202020204" pitchFamily="34" charset="0"/>
              </a:rPr>
              <a:t>谁制定了这些网络协议？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lvl="1"/>
            <a:endParaRPr lang="en-US" altLang="zh-CN" sz="2400" dirty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793604"/>
            <a:ext cx="2667000" cy="14192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69836" y="4009628"/>
            <a:ext cx="3190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IEEE 802 </a:t>
            </a:r>
            <a:r>
              <a:rPr lang="zh-CN" altLang="en-US" sz="2000" dirty="0">
                <a:latin typeface="+mn-ea"/>
              </a:rPr>
              <a:t>局域网标准化委员会</a:t>
            </a:r>
          </a:p>
        </p:txBody>
      </p:sp>
    </p:spTree>
    <p:extLst>
      <p:ext uri="{BB962C8B-B14F-4D97-AF65-F5344CB8AC3E}">
        <p14:creationId xmlns:p14="http://schemas.microsoft.com/office/powerpoint/2010/main" val="3192888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143108" y="2785492"/>
            <a:ext cx="5643602" cy="432048"/>
            <a:chOff x="3779912" y="1777380"/>
            <a:chExt cx="4896544" cy="432048"/>
          </a:xfrm>
        </p:grpSpPr>
        <p:sp>
          <p:nvSpPr>
            <p:cNvPr id="6" name="矩形 5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3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应用层协议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143108" y="1993404"/>
            <a:ext cx="5643602" cy="432048"/>
            <a:chOff x="3779912" y="1777380"/>
            <a:chExt cx="4896544" cy="432048"/>
          </a:xfrm>
        </p:grpSpPr>
        <p:sp>
          <p:nvSpPr>
            <p:cNvPr id="9" name="矩形 8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2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因特网协议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143108" y="1282616"/>
            <a:ext cx="5643602" cy="422756"/>
            <a:chOff x="3779912" y="1777380"/>
            <a:chExt cx="4896544" cy="432048"/>
          </a:xfrm>
        </p:grpSpPr>
        <p:sp>
          <p:nvSpPr>
            <p:cNvPr id="13" name="矩形 12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82368" y="1824127"/>
              <a:ext cx="4078064" cy="334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什么是协议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343800" y="9132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dobe 宋体 Std L" pitchFamily="18" charset="-122"/>
                <a:ea typeface="Adobe 宋体 Std L" pitchFamily="18" charset="-122"/>
              </a:rPr>
              <a:t>Contents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dobe 宋体 Std L" pitchFamily="18" charset="-122"/>
              <a:ea typeface="Adobe 宋体 Std L" pitchFamily="18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143108" y="3505572"/>
            <a:ext cx="5652340" cy="432048"/>
            <a:chOff x="3779912" y="1777380"/>
            <a:chExt cx="4896544" cy="432048"/>
          </a:xfrm>
        </p:grpSpPr>
        <p:sp>
          <p:nvSpPr>
            <p:cNvPr id="18" name="矩形 17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4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82368" y="1824127"/>
              <a:ext cx="429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TCP/IP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1" name="组合 16"/>
          <p:cNvGrpSpPr/>
          <p:nvPr/>
        </p:nvGrpSpPr>
        <p:grpSpPr>
          <a:xfrm>
            <a:off x="1619672" y="4225652"/>
            <a:ext cx="6167038" cy="432048"/>
            <a:chOff x="3779912" y="1777380"/>
            <a:chExt cx="4896544" cy="432048"/>
          </a:xfrm>
        </p:grpSpPr>
        <p:sp>
          <p:nvSpPr>
            <p:cNvPr id="22" name="矩形 17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矩形 18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5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348605" y="1808738"/>
              <a:ext cx="429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链路层</a:t>
              </a:r>
            </a:p>
          </p:txBody>
        </p:sp>
      </p:grpSp>
      <p:grpSp>
        <p:nvGrpSpPr>
          <p:cNvPr id="25" name="组合 16"/>
          <p:cNvGrpSpPr/>
          <p:nvPr/>
        </p:nvGrpSpPr>
        <p:grpSpPr>
          <a:xfrm>
            <a:off x="2143108" y="4945732"/>
            <a:ext cx="5643602" cy="432048"/>
            <a:chOff x="3779912" y="1777380"/>
            <a:chExt cx="4896544" cy="432048"/>
          </a:xfrm>
        </p:grpSpPr>
        <p:sp>
          <p:nvSpPr>
            <p:cNvPr id="26" name="矩形 17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矩形 18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6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48605" y="1808738"/>
              <a:ext cx="429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综合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6418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>
            <a:off x="1043608" y="-10080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043608" y="43116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数据链路层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060376" y="841276"/>
            <a:ext cx="7678066" cy="3771636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节点</a:t>
            </a:r>
            <a:endParaRPr lang="en-US" altLang="zh-CN" sz="2400" dirty="0"/>
          </a:p>
          <a:p>
            <a:pPr lvl="1"/>
            <a:r>
              <a:rPr lang="zh-CN" altLang="en-US" sz="2000" dirty="0">
                <a:latin typeface="arial" panose="020B0604020202020204" pitchFamily="34" charset="0"/>
              </a:rPr>
              <a:t>运行链路层协议的任何设备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lvl="1"/>
            <a:r>
              <a:rPr lang="zh-CN" altLang="en-US" sz="2000" dirty="0">
                <a:latin typeface="arial" panose="020B0604020202020204" pitchFamily="34" charset="0"/>
              </a:rPr>
              <a:t>包括主机，路由器，交换机</a:t>
            </a:r>
            <a:endParaRPr lang="en-US" altLang="zh-CN" sz="2000" dirty="0">
              <a:latin typeface="arial" panose="020B0604020202020204" pitchFamily="34" charset="0"/>
            </a:endParaRPr>
          </a:p>
          <a:p>
            <a:r>
              <a:rPr lang="zh-CN" altLang="en-US" sz="2600" dirty="0">
                <a:latin typeface="arial" panose="020B0604020202020204" pitchFamily="34" charset="0"/>
              </a:rPr>
              <a:t>链路</a:t>
            </a:r>
            <a:endParaRPr lang="en-US" altLang="zh-CN" sz="2600" dirty="0">
              <a:latin typeface="arial" panose="020B0604020202020204" pitchFamily="34" charset="0"/>
            </a:endParaRPr>
          </a:p>
          <a:p>
            <a:pPr lvl="1"/>
            <a:r>
              <a:rPr lang="zh-CN" altLang="en-US" sz="2000" dirty="0">
                <a:latin typeface="arial" panose="020B0604020202020204" pitchFamily="34" charset="0"/>
              </a:rPr>
              <a:t>连接两个节点的通信信道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lvl="1"/>
            <a:r>
              <a:rPr lang="zh-CN" altLang="en-US" sz="2000" dirty="0">
                <a:latin typeface="arial" panose="020B0604020202020204" pitchFamily="34" charset="0"/>
              </a:rPr>
              <a:t>主机和交换机，交换机和路由器， 路由器和路由器之间都是链路</a:t>
            </a:r>
            <a:endParaRPr lang="en-US" altLang="zh-CN" sz="2000" dirty="0">
              <a:latin typeface="arial" panose="020B0604020202020204" pitchFamily="34" charset="0"/>
            </a:endParaRPr>
          </a:p>
          <a:p>
            <a:r>
              <a:rPr lang="zh-CN" altLang="en-US" sz="2600" dirty="0">
                <a:latin typeface="arial" panose="020B0604020202020204" pitchFamily="34" charset="0"/>
              </a:rPr>
              <a:t>传输</a:t>
            </a:r>
            <a:endParaRPr lang="en-US" altLang="zh-CN" sz="2600" dirty="0">
              <a:latin typeface="arial" panose="020B0604020202020204" pitchFamily="34" charset="0"/>
            </a:endParaRPr>
          </a:p>
          <a:p>
            <a:pPr lvl="1"/>
            <a:r>
              <a:rPr lang="zh-CN" altLang="en-US" sz="2000" dirty="0">
                <a:latin typeface="arial" panose="020B0604020202020204" pitchFamily="34" charset="0"/>
              </a:rPr>
              <a:t>数据最终要封装成“链路层帧”，在链路上传输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lvl="1"/>
            <a:endParaRPr lang="en-US" altLang="zh-CN" sz="2400" dirty="0">
              <a:latin typeface="arial" panose="020B0604020202020204" pitchFamily="34" charset="0"/>
            </a:endParaRPr>
          </a:p>
          <a:p>
            <a:pPr lvl="1"/>
            <a:endParaRPr lang="en-US" altLang="zh-CN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6547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>
            <a:off x="1043608" y="-10080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043608" y="-15160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网卡和主机的关系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0"/>
            <a:ext cx="672564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587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>
            <a:off x="1043608" y="-10080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043608" y="-15160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0" y="0"/>
            <a:ext cx="653416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28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>
            <a:off x="1043608" y="-10080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494" y="49188"/>
            <a:ext cx="794050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632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>
            <a:off x="1043608" y="-10080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043608" y="43116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跨越子网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52" y="265212"/>
            <a:ext cx="7464553" cy="54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64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>
            <a:off x="1043608" y="-10080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012" y="0"/>
            <a:ext cx="727542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841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>
            <a:off x="1043608" y="-10080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65212"/>
            <a:ext cx="7836194" cy="523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810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143108" y="2785492"/>
            <a:ext cx="5643602" cy="432048"/>
            <a:chOff x="3779912" y="1777380"/>
            <a:chExt cx="4896544" cy="432048"/>
          </a:xfrm>
        </p:grpSpPr>
        <p:sp>
          <p:nvSpPr>
            <p:cNvPr id="6" name="矩形 5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3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应用层协议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143108" y="1993404"/>
            <a:ext cx="5643602" cy="432048"/>
            <a:chOff x="3779912" y="1777380"/>
            <a:chExt cx="4896544" cy="432048"/>
          </a:xfrm>
        </p:grpSpPr>
        <p:sp>
          <p:nvSpPr>
            <p:cNvPr id="9" name="矩形 8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2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因特网协议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143108" y="1282616"/>
            <a:ext cx="5643602" cy="422756"/>
            <a:chOff x="3779912" y="1777380"/>
            <a:chExt cx="4896544" cy="432048"/>
          </a:xfrm>
        </p:grpSpPr>
        <p:sp>
          <p:nvSpPr>
            <p:cNvPr id="13" name="矩形 12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82368" y="1824127"/>
              <a:ext cx="4078064" cy="334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什么是协议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343800" y="9132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dobe 宋体 Std L" pitchFamily="18" charset="-122"/>
                <a:ea typeface="Adobe 宋体 Std L" pitchFamily="18" charset="-122"/>
              </a:rPr>
              <a:t>Contents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dobe 宋体 Std L" pitchFamily="18" charset="-122"/>
              <a:ea typeface="Adobe 宋体 Std L" pitchFamily="18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143108" y="3505572"/>
            <a:ext cx="5652340" cy="432048"/>
            <a:chOff x="3779912" y="1777380"/>
            <a:chExt cx="4896544" cy="432048"/>
          </a:xfrm>
        </p:grpSpPr>
        <p:sp>
          <p:nvSpPr>
            <p:cNvPr id="18" name="矩形 17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4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82368" y="1824127"/>
              <a:ext cx="429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TCP/IP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1" name="组合 16"/>
          <p:cNvGrpSpPr/>
          <p:nvPr/>
        </p:nvGrpSpPr>
        <p:grpSpPr>
          <a:xfrm>
            <a:off x="2143108" y="4225652"/>
            <a:ext cx="5643602" cy="432048"/>
            <a:chOff x="3779912" y="1777380"/>
            <a:chExt cx="4896544" cy="432048"/>
          </a:xfrm>
        </p:grpSpPr>
        <p:sp>
          <p:nvSpPr>
            <p:cNvPr id="22" name="矩形 17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矩形 18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5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348605" y="1808738"/>
              <a:ext cx="429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链路层</a:t>
              </a:r>
            </a:p>
          </p:txBody>
        </p:sp>
      </p:grpSp>
      <p:grpSp>
        <p:nvGrpSpPr>
          <p:cNvPr id="25" name="组合 16"/>
          <p:cNvGrpSpPr/>
          <p:nvPr/>
        </p:nvGrpSpPr>
        <p:grpSpPr>
          <a:xfrm>
            <a:off x="1619672" y="4945732"/>
            <a:ext cx="6167038" cy="432048"/>
            <a:chOff x="3779912" y="1777380"/>
            <a:chExt cx="4896544" cy="432048"/>
          </a:xfrm>
        </p:grpSpPr>
        <p:sp>
          <p:nvSpPr>
            <p:cNvPr id="26" name="矩形 17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矩形 18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6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48605" y="1808738"/>
              <a:ext cx="429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综合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706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567" y="0"/>
            <a:ext cx="613486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69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324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定义一个简单的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SMTP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协议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347212"/>
              </p:ext>
            </p:extLst>
          </p:nvPr>
        </p:nvGraphicFramePr>
        <p:xfrm>
          <a:off x="1151336" y="625252"/>
          <a:ext cx="3456383" cy="4968551"/>
        </p:xfrm>
        <a:graphic>
          <a:graphicData uri="http://schemas.openxmlformats.org/drawingml/2006/table">
            <a:tbl>
              <a:tblPr/>
              <a:tblGrid>
                <a:gridCol w="576064">
                  <a:extLst>
                    <a:ext uri="{9D8B030D-6E8A-4147-A177-3AD203B41FA5}">
                      <a16:colId xmlns:a16="http://schemas.microsoft.com/office/drawing/2014/main" val="1077799129"/>
                    </a:ext>
                  </a:extLst>
                </a:gridCol>
                <a:gridCol w="2258998">
                  <a:extLst>
                    <a:ext uri="{9D8B030D-6E8A-4147-A177-3AD203B41FA5}">
                      <a16:colId xmlns:a16="http://schemas.microsoft.com/office/drawing/2014/main" val="1020721718"/>
                    </a:ext>
                  </a:extLst>
                </a:gridCol>
                <a:gridCol w="621321">
                  <a:extLst>
                    <a:ext uri="{9D8B030D-6E8A-4147-A177-3AD203B41FA5}">
                      <a16:colId xmlns:a16="http://schemas.microsoft.com/office/drawing/2014/main" val="268333195"/>
                    </a:ext>
                  </a:extLst>
                </a:gridCol>
              </a:tblGrid>
              <a:tr h="455574">
                <a:tc>
                  <a:txBody>
                    <a:bodyPr/>
                    <a:lstStyle/>
                    <a:p>
                      <a:pPr algn="ctr" latinLnBrk="1"/>
                      <a:endParaRPr lang="zh-CN" altLang="en-US" sz="1200" dirty="0">
                        <a:effectLst/>
                      </a:endParaRPr>
                    </a:p>
                  </a:txBody>
                  <a:tcPr marL="41941" marR="55921" marT="17475" marB="1747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effectLst/>
                        </a:rPr>
                        <a:t>协议交互过程</a:t>
                      </a:r>
                      <a:endParaRPr lang="zh-CN" altLang="en-US" sz="1200" dirty="0">
                        <a:effectLst/>
                      </a:endParaRPr>
                    </a:p>
                  </a:txBody>
                  <a:tcPr marL="41941" marR="55921" marT="17475" marB="1747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effectLst/>
                        </a:rPr>
                        <a:t>注释</a:t>
                      </a:r>
                      <a:endParaRPr lang="zh-CN" altLang="en-US" sz="1200" dirty="0">
                        <a:effectLst/>
                      </a:endParaRPr>
                    </a:p>
                    <a:p>
                      <a:pPr algn="ctr"/>
                      <a:endParaRPr lang="zh-CN" altLang="en-US" sz="1200" dirty="0"/>
                    </a:p>
                  </a:txBody>
                  <a:tcPr marL="33553" marR="33553" marT="16776" marB="16776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96787"/>
                  </a:ext>
                </a:extLst>
              </a:tr>
              <a:tr h="874464"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 b="0" i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客户端</a:t>
                      </a:r>
                      <a:br>
                        <a:rPr lang="zh-CN" altLang="en-US" sz="1200" dirty="0">
                          <a:effectLst/>
                        </a:rPr>
                      </a:br>
                      <a:endParaRPr lang="zh-CN" altLang="en-US" sz="1200" dirty="0">
                        <a:effectLst/>
                      </a:endParaRPr>
                    </a:p>
                  </a:txBody>
                  <a:tcPr marL="41941" marR="55921" marT="17475" marB="1747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HELO mail.mshp.com</a:t>
                      </a:r>
                      <a:br>
                        <a:rPr lang="en-US" sz="1200" dirty="0">
                          <a:effectLst/>
                        </a:rPr>
                      </a:br>
                      <a:endParaRPr lang="en-US" sz="1200" dirty="0">
                        <a:effectLst/>
                      </a:endParaRPr>
                    </a:p>
                  </a:txBody>
                  <a:tcPr marL="41941" marR="55921" marT="17475" marB="1747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 b="0" i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先给服务器打招呼</a:t>
                      </a:r>
                      <a:br>
                        <a:rPr lang="zh-CN" altLang="en-US" sz="1200" dirty="0">
                          <a:effectLst/>
                        </a:rPr>
                      </a:br>
                      <a:endParaRPr lang="zh-CN" altLang="en-US" sz="1200" dirty="0">
                        <a:effectLst/>
                      </a:endParaRPr>
                    </a:p>
                  </a:txBody>
                  <a:tcPr marL="41941" marR="55921" marT="17475" marB="1747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209652"/>
                  </a:ext>
                </a:extLst>
              </a:tr>
              <a:tr h="457169"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 b="0" i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服务器</a:t>
                      </a:r>
                      <a:br>
                        <a:rPr lang="zh-CN" altLang="en-US" sz="1200">
                          <a:effectLst/>
                        </a:rPr>
                      </a:br>
                      <a:endParaRPr lang="zh-CN" altLang="en-US" sz="1200">
                        <a:effectLst/>
                      </a:endParaRPr>
                    </a:p>
                  </a:txBody>
                  <a:tcPr marL="41941" marR="55921" marT="17475" marB="1747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200" dirty="0">
                          <a:effectLst/>
                        </a:rPr>
                        <a:t>OK</a:t>
                      </a:r>
                    </a:p>
                  </a:txBody>
                  <a:tcPr marL="41941" marR="55921" marT="17475" marB="1747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 b="0" i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服务器响应了</a:t>
                      </a:r>
                      <a:endParaRPr lang="zh-CN" altLang="en-US" sz="1200" dirty="0">
                        <a:effectLst/>
                      </a:endParaRPr>
                    </a:p>
                  </a:txBody>
                  <a:tcPr marL="41941" marR="55921" marT="17475" marB="1747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369945"/>
                  </a:ext>
                </a:extLst>
              </a:tr>
              <a:tr h="269558"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>
                          <a:effectLst/>
                        </a:rPr>
                        <a:t>客户端</a:t>
                      </a:r>
                    </a:p>
                  </a:txBody>
                  <a:tcPr marL="41941" marR="55921" marT="17475" marB="1747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200">
                          <a:effectLst/>
                        </a:rPr>
                        <a:t>Mail From : boss@mshp.com</a:t>
                      </a:r>
                    </a:p>
                  </a:txBody>
                  <a:tcPr marL="41941" marR="55921" marT="17475" marB="1747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>
                          <a:effectLst/>
                        </a:rPr>
                        <a:t>发信人</a:t>
                      </a:r>
                    </a:p>
                  </a:txBody>
                  <a:tcPr marL="41941" marR="55921" marT="17475" marB="1747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681538"/>
                  </a:ext>
                </a:extLst>
              </a:tr>
              <a:tr h="665816"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 b="0" i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服务器</a:t>
                      </a:r>
                      <a:br>
                        <a:rPr lang="zh-CN" altLang="en-US" sz="1200">
                          <a:effectLst/>
                        </a:rPr>
                      </a:br>
                      <a:endParaRPr lang="zh-CN" altLang="en-US" sz="1200">
                        <a:effectLst/>
                      </a:endParaRPr>
                    </a:p>
                  </a:txBody>
                  <a:tcPr marL="41941" marR="55921" marT="17475" marB="1747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200" dirty="0">
                          <a:effectLst/>
                        </a:rPr>
                        <a:t>220 OK</a:t>
                      </a:r>
                    </a:p>
                  </a:txBody>
                  <a:tcPr marL="41941" marR="55921" marT="17475" marB="1747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 b="0" i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服务器确认</a:t>
                      </a:r>
                      <a:br>
                        <a:rPr lang="zh-CN" altLang="en-US" sz="1200" dirty="0">
                          <a:effectLst/>
                        </a:rPr>
                      </a:br>
                      <a:endParaRPr lang="zh-CN" altLang="en-US" sz="1200" dirty="0">
                        <a:effectLst/>
                      </a:endParaRPr>
                    </a:p>
                  </a:txBody>
                  <a:tcPr marL="41941" marR="55921" marT="17475" marB="1747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615525"/>
                  </a:ext>
                </a:extLst>
              </a:tr>
              <a:tr h="457169"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>
                          <a:effectLst/>
                        </a:rPr>
                        <a:t>客户端</a:t>
                      </a:r>
                    </a:p>
                  </a:txBody>
                  <a:tcPr marL="41941" marR="55921" marT="17475" marB="1747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200" dirty="0">
                          <a:effectLst/>
                        </a:rPr>
                        <a:t>Mail To: </a:t>
                      </a:r>
                      <a:r>
                        <a:rPr lang="en-US" sz="1200" dirty="0" err="1">
                          <a:effectLst/>
                        </a:rPr>
                        <a:t>zhou@mshp.com,liu@mshp.com</a:t>
                      </a:r>
                      <a:endParaRPr lang="en-US" sz="1200" dirty="0">
                        <a:effectLst/>
                      </a:endParaRPr>
                    </a:p>
                  </a:txBody>
                  <a:tcPr marL="41941" marR="55921" marT="17475" marB="1747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>
                          <a:effectLst/>
                        </a:rPr>
                        <a:t>收件人</a:t>
                      </a:r>
                    </a:p>
                  </a:txBody>
                  <a:tcPr marL="41941" marR="55921" marT="17475" marB="1747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15608"/>
                  </a:ext>
                </a:extLst>
              </a:tr>
              <a:tr h="665816"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>
                          <a:effectLst/>
                        </a:rPr>
                        <a:t>服务器</a:t>
                      </a:r>
                    </a:p>
                  </a:txBody>
                  <a:tcPr marL="41941" marR="55921" marT="17475" marB="1747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200" dirty="0">
                          <a:effectLst/>
                        </a:rPr>
                        <a:t>OK</a:t>
                      </a:r>
                    </a:p>
                  </a:txBody>
                  <a:tcPr marL="41941" marR="55921" marT="17475" marB="1747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 b="0" i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服务器确认</a:t>
                      </a:r>
                      <a:br>
                        <a:rPr lang="zh-CN" altLang="en-US" sz="1200">
                          <a:effectLst/>
                        </a:rPr>
                      </a:br>
                      <a:endParaRPr lang="zh-CN" altLang="en-US" sz="1200">
                        <a:effectLst/>
                      </a:endParaRPr>
                    </a:p>
                  </a:txBody>
                  <a:tcPr marL="41941" marR="55921" marT="17475" marB="1747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573661"/>
                  </a:ext>
                </a:extLst>
              </a:tr>
              <a:tr h="665816"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>
                          <a:effectLst/>
                        </a:rPr>
                        <a:t>客户端</a:t>
                      </a:r>
                    </a:p>
                  </a:txBody>
                  <a:tcPr marL="41941" marR="55921" marT="17475" marB="1747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Mail CC: </a:t>
                      </a:r>
                      <a:r>
                        <a:rPr lang="en-US" sz="1200" b="0" i="0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zhang@mshp.com,liu@mshp.com</a:t>
                      </a:r>
                      <a:br>
                        <a:rPr lang="en-US" sz="1200" dirty="0">
                          <a:effectLst/>
                        </a:rPr>
                      </a:br>
                      <a:endParaRPr lang="en-US" sz="1200" dirty="0">
                        <a:effectLst/>
                      </a:endParaRPr>
                    </a:p>
                  </a:txBody>
                  <a:tcPr marL="41941" marR="55921" marT="17475" marB="1747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>
                          <a:effectLst/>
                        </a:rPr>
                        <a:t>抄送人列表</a:t>
                      </a:r>
                    </a:p>
                  </a:txBody>
                  <a:tcPr marL="41941" marR="55921" marT="17475" marB="1747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156517"/>
                  </a:ext>
                </a:extLst>
              </a:tr>
              <a:tr h="457169"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>
                          <a:effectLst/>
                        </a:rPr>
                        <a:t>服务器</a:t>
                      </a:r>
                    </a:p>
                  </a:txBody>
                  <a:tcPr marL="41941" marR="55921" marT="17475" marB="1747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200" dirty="0">
                          <a:effectLst/>
                        </a:rPr>
                        <a:t>OK</a:t>
                      </a:r>
                    </a:p>
                  </a:txBody>
                  <a:tcPr marL="41941" marR="55921" marT="17475" marB="1747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 b="0" i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服务器确认</a:t>
                      </a:r>
                      <a:endParaRPr lang="zh-CN" altLang="en-US" sz="1200" dirty="0">
                        <a:effectLst/>
                      </a:endParaRPr>
                    </a:p>
                  </a:txBody>
                  <a:tcPr marL="41941" marR="55921" marT="17475" marB="17475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2256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996615"/>
              </p:ext>
            </p:extLst>
          </p:nvPr>
        </p:nvGraphicFramePr>
        <p:xfrm>
          <a:off x="5004049" y="625251"/>
          <a:ext cx="4032447" cy="4493006"/>
        </p:xfrm>
        <a:graphic>
          <a:graphicData uri="http://schemas.openxmlformats.org/drawingml/2006/table">
            <a:tbl>
              <a:tblPr/>
              <a:tblGrid>
                <a:gridCol w="720079">
                  <a:extLst>
                    <a:ext uri="{9D8B030D-6E8A-4147-A177-3AD203B41FA5}">
                      <a16:colId xmlns:a16="http://schemas.microsoft.com/office/drawing/2014/main" val="486057356"/>
                    </a:ext>
                  </a:extLst>
                </a:gridCol>
                <a:gridCol w="2208148">
                  <a:extLst>
                    <a:ext uri="{9D8B030D-6E8A-4147-A177-3AD203B41FA5}">
                      <a16:colId xmlns:a16="http://schemas.microsoft.com/office/drawing/2014/main" val="3070468037"/>
                    </a:ext>
                  </a:extLst>
                </a:gridCol>
                <a:gridCol w="1104220">
                  <a:extLst>
                    <a:ext uri="{9D8B030D-6E8A-4147-A177-3AD203B41FA5}">
                      <a16:colId xmlns:a16="http://schemas.microsoft.com/office/drawing/2014/main" val="2524497752"/>
                    </a:ext>
                  </a:extLst>
                </a:gridCol>
              </a:tblGrid>
              <a:tr h="566028"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 dirty="0">
                          <a:effectLst/>
                        </a:rPr>
                        <a:t>客户端</a:t>
                      </a:r>
                    </a:p>
                  </a:txBody>
                  <a:tcPr marL="53401" marR="71202" marT="22250" marB="22250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200" dirty="0">
                          <a:effectLst/>
                        </a:rPr>
                        <a:t>DATA</a:t>
                      </a:r>
                    </a:p>
                  </a:txBody>
                  <a:tcPr marL="53401" marR="71202" marT="22250" marB="22250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>
                          <a:effectLst/>
                        </a:rPr>
                        <a:t>开始发邮件的数据了</a:t>
                      </a:r>
                      <a:r>
                        <a:rPr lang="en-US" altLang="zh-CN" sz="1200">
                          <a:effectLst/>
                        </a:rPr>
                        <a:t>!</a:t>
                      </a:r>
                    </a:p>
                  </a:txBody>
                  <a:tcPr marL="53401" marR="71202" marT="22250" marB="22250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122006"/>
                  </a:ext>
                </a:extLst>
              </a:tr>
              <a:tr h="904234"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>
                          <a:effectLst/>
                        </a:rPr>
                        <a:t>服务器</a:t>
                      </a:r>
                    </a:p>
                  </a:txBody>
                  <a:tcPr marL="53401" marR="71202" marT="22250" marB="22250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200" dirty="0">
                          <a:effectLst/>
                        </a:rPr>
                        <a:t>OK, End data with &lt;CR&gt;&lt;LF&gt;.&lt;CR&gt;&lt;LF&gt;</a:t>
                      </a:r>
                    </a:p>
                  </a:txBody>
                  <a:tcPr marL="53401" marR="71202" marT="22250" marB="22250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>
                          <a:effectLst/>
                        </a:rPr>
                        <a:t>发吧， 用</a:t>
                      </a:r>
                      <a:r>
                        <a:rPr lang="en-US" altLang="zh-CN" sz="1200">
                          <a:effectLst/>
                        </a:rPr>
                        <a:t>&lt;</a:t>
                      </a:r>
                      <a:r>
                        <a:rPr lang="zh-CN" altLang="en-US" sz="1200">
                          <a:effectLst/>
                        </a:rPr>
                        <a:t>回车</a:t>
                      </a:r>
                      <a:r>
                        <a:rPr lang="en-US" altLang="zh-CN" sz="1200">
                          <a:effectLst/>
                        </a:rPr>
                        <a:t>&gt;&lt;</a:t>
                      </a:r>
                      <a:r>
                        <a:rPr lang="zh-CN" altLang="en-US" sz="1200">
                          <a:effectLst/>
                        </a:rPr>
                        <a:t>换行</a:t>
                      </a:r>
                      <a:r>
                        <a:rPr lang="en-US" altLang="zh-CN" sz="1200">
                          <a:effectLst/>
                        </a:rPr>
                        <a:t>&gt;.&lt;</a:t>
                      </a:r>
                      <a:r>
                        <a:rPr lang="zh-CN" altLang="en-US" sz="1200">
                          <a:effectLst/>
                        </a:rPr>
                        <a:t>回车</a:t>
                      </a:r>
                      <a:r>
                        <a:rPr lang="en-US" altLang="zh-CN" sz="1200">
                          <a:effectLst/>
                        </a:rPr>
                        <a:t>&gt;&lt;</a:t>
                      </a:r>
                      <a:r>
                        <a:rPr lang="zh-CN" altLang="en-US" sz="1200">
                          <a:effectLst/>
                        </a:rPr>
                        <a:t>换行</a:t>
                      </a:r>
                      <a:r>
                        <a:rPr lang="en-US" altLang="zh-CN" sz="1200">
                          <a:effectLst/>
                        </a:rPr>
                        <a:t>&gt; </a:t>
                      </a:r>
                      <a:r>
                        <a:rPr lang="zh-CN" altLang="en-US" sz="1200">
                          <a:effectLst/>
                        </a:rPr>
                        <a:t>来结束</a:t>
                      </a:r>
                    </a:p>
                  </a:txBody>
                  <a:tcPr marL="53401" marR="71202" marT="22250" marB="22250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627179"/>
                  </a:ext>
                </a:extLst>
              </a:tr>
              <a:tr h="1242442"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>
                          <a:effectLst/>
                        </a:rPr>
                        <a:t>客户端</a:t>
                      </a:r>
                    </a:p>
                  </a:txBody>
                  <a:tcPr marL="53401" marR="71202" marT="22250" marB="22250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200" dirty="0">
                          <a:effectLst/>
                        </a:rPr>
                        <a:t>Date : 2016-4-1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Title:   </a:t>
                      </a:r>
                      <a:r>
                        <a:rPr lang="zh-CN" altLang="en-US" sz="1200" dirty="0">
                          <a:effectLst/>
                        </a:rPr>
                        <a:t>中午聚餐</a:t>
                      </a:r>
                      <a:br>
                        <a:rPr lang="zh-CN" altLang="en-US" sz="1200" dirty="0">
                          <a:effectLst/>
                        </a:rPr>
                      </a:br>
                      <a:r>
                        <a:rPr lang="zh-CN" altLang="en-US" sz="1200" dirty="0">
                          <a:effectLst/>
                        </a:rPr>
                        <a:t>大家好，</a:t>
                      </a:r>
                      <a:br>
                        <a:rPr lang="zh-CN" altLang="en-US" sz="1200" dirty="0">
                          <a:effectLst/>
                        </a:rPr>
                      </a:br>
                      <a:r>
                        <a:rPr lang="zh-CN" altLang="en-US" sz="1200" dirty="0">
                          <a:effectLst/>
                        </a:rPr>
                        <a:t>为了庆祝产品发布， 今晚在海底捞聚餐。</a:t>
                      </a:r>
                      <a:br>
                        <a:rPr lang="zh-CN" altLang="en-US" sz="1200" dirty="0">
                          <a:effectLst/>
                        </a:rPr>
                      </a:br>
                      <a:r>
                        <a:rPr lang="en-US" altLang="zh-CN" sz="1200" b="0" i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</a:t>
                      </a: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CR&gt;&lt;LF&gt;.&lt;CR&gt;&lt;LF&gt;</a:t>
                      </a:r>
                      <a:br>
                        <a:rPr lang="en-US" sz="1200" dirty="0">
                          <a:effectLst/>
                        </a:rPr>
                      </a:br>
                      <a:endParaRPr lang="en-US" sz="1200" dirty="0">
                        <a:effectLst/>
                      </a:endParaRPr>
                    </a:p>
                  </a:txBody>
                  <a:tcPr marL="53401" marR="71202" marT="22250" marB="22250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br>
                        <a:rPr lang="zh-CN" altLang="en-US" sz="1200" dirty="0">
                          <a:effectLst/>
                        </a:rPr>
                      </a:br>
                      <a:endParaRPr lang="zh-CN" altLang="en-US" sz="1200" dirty="0">
                        <a:effectLst/>
                      </a:endParaRPr>
                    </a:p>
                  </a:txBody>
                  <a:tcPr marL="53401" marR="71202" marT="22250" marB="22250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49151"/>
                  </a:ext>
                </a:extLst>
              </a:tr>
              <a:tr h="566028"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>
                          <a:effectLst/>
                        </a:rPr>
                        <a:t>服务器</a:t>
                      </a:r>
                    </a:p>
                  </a:txBody>
                  <a:tcPr marL="53401" marR="71202" marT="22250" marB="22250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200" dirty="0">
                          <a:effectLst/>
                        </a:rPr>
                        <a:t>OK</a:t>
                      </a:r>
                    </a:p>
                  </a:txBody>
                  <a:tcPr marL="53401" marR="71202" marT="22250" marB="22250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br>
                        <a:rPr lang="zh-CN" altLang="en-US" sz="1200">
                          <a:effectLst/>
                        </a:rPr>
                      </a:br>
                      <a:endParaRPr lang="zh-CN" altLang="en-US" sz="1200">
                        <a:effectLst/>
                      </a:endParaRPr>
                    </a:p>
                  </a:txBody>
                  <a:tcPr marL="53401" marR="71202" marT="22250" marB="22250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208054"/>
                  </a:ext>
                </a:extLst>
              </a:tr>
              <a:tr h="566028"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>
                          <a:effectLst/>
                        </a:rPr>
                        <a:t>客户端</a:t>
                      </a:r>
                    </a:p>
                  </a:txBody>
                  <a:tcPr marL="53401" marR="71202" marT="22250" marB="22250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200" dirty="0">
                          <a:effectLst/>
                        </a:rPr>
                        <a:t>QUIT</a:t>
                      </a:r>
                    </a:p>
                  </a:txBody>
                  <a:tcPr marL="53401" marR="71202" marT="22250" marB="22250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>
                          <a:effectLst/>
                        </a:rPr>
                        <a:t>客户端要退出</a:t>
                      </a:r>
                    </a:p>
                  </a:txBody>
                  <a:tcPr marL="53401" marR="71202" marT="22250" marB="22250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308718"/>
                  </a:ext>
                </a:extLst>
              </a:tr>
              <a:tr h="566028"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>
                          <a:effectLst/>
                        </a:rPr>
                        <a:t>服务器</a:t>
                      </a:r>
                    </a:p>
                  </a:txBody>
                  <a:tcPr marL="53401" marR="71202" marT="22250" marB="22250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200" dirty="0">
                          <a:effectLst/>
                        </a:rPr>
                        <a:t>Bye</a:t>
                      </a:r>
                    </a:p>
                  </a:txBody>
                  <a:tcPr marL="53401" marR="71202" marT="22250" marB="22250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 dirty="0">
                          <a:effectLst/>
                        </a:rPr>
                        <a:t>再见</a:t>
                      </a:r>
                    </a:p>
                  </a:txBody>
                  <a:tcPr marL="53401" marR="71202" marT="22250" marB="22250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02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4675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43608" y="43116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+mj-lt"/>
                <a:ea typeface="+mj-ea"/>
                <a:cs typeface="+mj-cs"/>
              </a:rPr>
              <a:t>上网过程</a:t>
            </a:r>
            <a:r>
              <a:rPr lang="en-US" altLang="zh-CN" sz="2800" dirty="0">
                <a:latin typeface="+mj-lt"/>
                <a:ea typeface="+mj-ea"/>
                <a:cs typeface="+mj-cs"/>
              </a:rPr>
              <a:t>(1)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060376" y="841276"/>
            <a:ext cx="7678066" cy="3771636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打开电脑， 连上网络</a:t>
            </a:r>
            <a:endParaRPr lang="en-US" altLang="zh-CN" sz="2400" dirty="0"/>
          </a:p>
          <a:p>
            <a:pPr lvl="1"/>
            <a:r>
              <a:rPr lang="zh-CN" altLang="en-US" sz="2200" dirty="0"/>
              <a:t>只有</a:t>
            </a:r>
            <a:r>
              <a:rPr lang="en-US" altLang="zh-CN" sz="2200" dirty="0"/>
              <a:t>MAC</a:t>
            </a:r>
            <a:r>
              <a:rPr lang="zh-CN" altLang="en-US" sz="2200" dirty="0"/>
              <a:t>地址， 没有</a:t>
            </a:r>
            <a:r>
              <a:rPr lang="en-US" altLang="zh-CN" sz="2200" dirty="0"/>
              <a:t>IP</a:t>
            </a:r>
            <a:r>
              <a:rPr lang="zh-CN" altLang="en-US" sz="2200" dirty="0"/>
              <a:t>地址</a:t>
            </a:r>
            <a:endParaRPr lang="en-US" altLang="zh-CN" sz="2200" dirty="0"/>
          </a:p>
          <a:p>
            <a:pPr lvl="1"/>
            <a:r>
              <a:rPr lang="en-US" altLang="zh-CN" sz="2400" dirty="0"/>
              <a:t>DHCP</a:t>
            </a:r>
            <a:r>
              <a:rPr lang="zh-CN" altLang="en-US" sz="2400" dirty="0"/>
              <a:t>获得</a:t>
            </a:r>
            <a:r>
              <a:rPr lang="en-US" altLang="zh-CN" sz="2400" dirty="0"/>
              <a:t>IP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lvl="1"/>
            <a:endParaRPr lang="en-US" altLang="zh-CN" sz="2400" dirty="0"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497460"/>
            <a:ext cx="2326941" cy="30243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30051" y="2504832"/>
            <a:ext cx="4176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DHCP</a:t>
            </a:r>
            <a:r>
              <a:rPr lang="zh-CN" altLang="en-US" dirty="0"/>
              <a:t>服务器返回的数据（交互过程略）</a:t>
            </a:r>
            <a:endParaRPr lang="en-US" altLang="zh-CN" dirty="0"/>
          </a:p>
          <a:p>
            <a:r>
              <a:rPr lang="zh-CN" altLang="en-US" dirty="0"/>
              <a:t>你的</a:t>
            </a:r>
            <a:r>
              <a:rPr lang="en-US" altLang="zh-CN" dirty="0"/>
              <a:t>IP : </a:t>
            </a:r>
            <a:r>
              <a:rPr lang="en-US" altLang="zh-CN" b="1" dirty="0"/>
              <a:t>192.168.1.2</a:t>
            </a:r>
          </a:p>
          <a:p>
            <a:r>
              <a:rPr lang="zh-CN" altLang="en-US" dirty="0"/>
              <a:t>网关路由器：  </a:t>
            </a:r>
            <a:r>
              <a:rPr lang="en-US" altLang="zh-CN" b="1" dirty="0"/>
              <a:t>192.168.1.1</a:t>
            </a:r>
          </a:p>
          <a:p>
            <a:r>
              <a:rPr lang="en-US" altLang="zh-CN" dirty="0"/>
              <a:t>DNS</a:t>
            </a:r>
            <a:r>
              <a:rPr lang="zh-CN" altLang="en-US" dirty="0"/>
              <a:t>服务器： </a:t>
            </a:r>
            <a:r>
              <a:rPr lang="en-US" altLang="zh-CN" b="1" dirty="0"/>
              <a:t>202.102.224.69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73773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43608" y="43116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+mj-lt"/>
                <a:ea typeface="+mj-ea"/>
                <a:cs typeface="+mj-cs"/>
              </a:rPr>
              <a:t>上网过程</a:t>
            </a:r>
            <a:r>
              <a:rPr lang="en-US" altLang="zh-CN" sz="2800" dirty="0">
                <a:latin typeface="+mj-lt"/>
                <a:ea typeface="+mj-ea"/>
                <a:cs typeface="+mj-cs"/>
              </a:rPr>
              <a:t>(2)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060376" y="841276"/>
            <a:ext cx="7678066" cy="3771636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访问百度</a:t>
            </a:r>
            <a:r>
              <a:rPr lang="en-US" altLang="zh-CN" sz="2400" dirty="0"/>
              <a:t>www.baidu.com</a:t>
            </a:r>
          </a:p>
          <a:p>
            <a:pPr lvl="1"/>
            <a:r>
              <a:rPr lang="zh-CN" altLang="en-US" sz="2400" dirty="0"/>
              <a:t>只知道域名，不知道对应的</a:t>
            </a:r>
            <a:r>
              <a:rPr lang="en-US" altLang="zh-CN" sz="2400" dirty="0"/>
              <a:t>IP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lvl="1"/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30051" y="2504832"/>
            <a:ext cx="30283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你的机器掌握的信息</a:t>
            </a:r>
            <a:endParaRPr lang="en-US" altLang="zh-CN" dirty="0"/>
          </a:p>
          <a:p>
            <a:r>
              <a:rPr lang="en-US" altLang="zh-CN" dirty="0"/>
              <a:t>IP : </a:t>
            </a:r>
            <a:r>
              <a:rPr lang="en-US" altLang="zh-CN" b="1" dirty="0"/>
              <a:t>192.168.1.2</a:t>
            </a:r>
          </a:p>
          <a:p>
            <a:r>
              <a:rPr lang="zh-CN" altLang="en-US" dirty="0"/>
              <a:t>网关路由器：  </a:t>
            </a:r>
            <a:r>
              <a:rPr lang="en-US" altLang="zh-CN" b="1" dirty="0"/>
              <a:t>192.168.1.1</a:t>
            </a:r>
          </a:p>
          <a:p>
            <a:r>
              <a:rPr lang="en-US" altLang="zh-CN" dirty="0"/>
              <a:t>DNS</a:t>
            </a:r>
            <a:r>
              <a:rPr lang="zh-CN" altLang="en-US" dirty="0"/>
              <a:t>服务器： </a:t>
            </a:r>
            <a:r>
              <a:rPr lang="en-US" altLang="zh-CN" b="1" dirty="0"/>
              <a:t>202.102.224.69</a:t>
            </a:r>
            <a:endParaRPr lang="zh-CN" alt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939861"/>
            <a:ext cx="2716463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3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43608" y="43116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+mj-lt"/>
                <a:ea typeface="+mj-ea"/>
                <a:cs typeface="+mj-cs"/>
              </a:rPr>
              <a:t>上网过程</a:t>
            </a:r>
            <a:r>
              <a:rPr lang="en-US" altLang="zh-CN" sz="2800" dirty="0">
                <a:latin typeface="+mj-lt"/>
                <a:ea typeface="+mj-ea"/>
                <a:cs typeface="+mj-cs"/>
              </a:rPr>
              <a:t>(3)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060376" y="841276"/>
            <a:ext cx="7678066" cy="3771636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通过</a:t>
            </a:r>
            <a:r>
              <a:rPr lang="en-US" altLang="zh-CN" sz="2400" dirty="0"/>
              <a:t>ARP</a:t>
            </a:r>
            <a:r>
              <a:rPr lang="zh-CN" altLang="en-US" sz="2400" dirty="0"/>
              <a:t>获得网关路由器的</a:t>
            </a:r>
            <a:r>
              <a:rPr lang="en-US" altLang="zh-CN" sz="2400" dirty="0"/>
              <a:t>MAC</a:t>
            </a:r>
            <a:r>
              <a:rPr lang="zh-CN" altLang="en-US" sz="2400" dirty="0"/>
              <a:t>地址（假设为</a:t>
            </a:r>
            <a:r>
              <a:rPr lang="en-US" altLang="zh-CN" sz="2400" dirty="0"/>
              <a:t>88:25:93:79:E0:C8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600" dirty="0"/>
              <a:t>发出</a:t>
            </a:r>
            <a:r>
              <a:rPr lang="en-US" altLang="zh-CN" sz="2600" dirty="0"/>
              <a:t>DNS</a:t>
            </a:r>
            <a:r>
              <a:rPr lang="zh-CN" altLang="en-US" sz="2600" dirty="0"/>
              <a:t>查询</a:t>
            </a:r>
            <a:endParaRPr lang="en-US" altLang="zh-CN" sz="2600" dirty="0">
              <a:latin typeface="arial" panose="020B0604020202020204" pitchFamily="34" charset="0"/>
            </a:endParaRPr>
          </a:p>
          <a:p>
            <a:pPr lvl="1"/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30051" y="2504832"/>
            <a:ext cx="36262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你的机器掌握的信息</a:t>
            </a:r>
            <a:endParaRPr lang="en-US" altLang="zh-CN" dirty="0"/>
          </a:p>
          <a:p>
            <a:r>
              <a:rPr lang="en-US" altLang="zh-CN" dirty="0"/>
              <a:t>IP : </a:t>
            </a:r>
            <a:r>
              <a:rPr lang="en-US" altLang="zh-CN" b="1" dirty="0"/>
              <a:t>192.168.1.2</a:t>
            </a:r>
          </a:p>
          <a:p>
            <a:r>
              <a:rPr lang="zh-CN" altLang="en-US" dirty="0"/>
              <a:t>网关路由器</a:t>
            </a:r>
            <a:r>
              <a:rPr lang="en-US" altLang="zh-CN" dirty="0"/>
              <a:t>IP</a:t>
            </a:r>
            <a:r>
              <a:rPr lang="zh-CN" altLang="en-US" dirty="0"/>
              <a:t>：  </a:t>
            </a:r>
            <a:r>
              <a:rPr lang="en-US" altLang="zh-CN" b="1" dirty="0"/>
              <a:t>192.168.1.1</a:t>
            </a:r>
          </a:p>
          <a:p>
            <a:r>
              <a:rPr lang="zh-CN" altLang="en-US" dirty="0"/>
              <a:t>网关路由器</a:t>
            </a:r>
            <a:r>
              <a:rPr lang="en-US" altLang="zh-CN" dirty="0"/>
              <a:t>MAC</a:t>
            </a:r>
            <a:r>
              <a:rPr lang="en-US" altLang="zh-CN" b="1" dirty="0"/>
              <a:t>: 88:25:93:79:E0:C8</a:t>
            </a:r>
          </a:p>
          <a:p>
            <a:r>
              <a:rPr lang="en-US" altLang="zh-CN" dirty="0"/>
              <a:t>DNS</a:t>
            </a:r>
            <a:r>
              <a:rPr lang="zh-CN" altLang="en-US" dirty="0"/>
              <a:t>服务器： </a:t>
            </a:r>
            <a:r>
              <a:rPr lang="en-US" altLang="zh-CN" b="1" dirty="0"/>
              <a:t>202.102.224.69</a:t>
            </a:r>
            <a:endParaRPr lang="zh-CN" alt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425451"/>
            <a:ext cx="2297153" cy="298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260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43608" y="43116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+mj-lt"/>
                <a:ea typeface="+mj-ea"/>
                <a:cs typeface="+mj-cs"/>
              </a:rPr>
              <a:t>上网过程</a:t>
            </a:r>
            <a:r>
              <a:rPr lang="en-US" altLang="zh-CN" sz="2800" dirty="0">
                <a:latin typeface="+mj-lt"/>
                <a:ea typeface="+mj-ea"/>
                <a:cs typeface="+mj-cs"/>
              </a:rPr>
              <a:t>(4)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060376" y="841276"/>
            <a:ext cx="7678066" cy="3771636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获得了百度的</a:t>
            </a:r>
            <a:r>
              <a:rPr lang="en-US" altLang="zh-CN" sz="2400" dirty="0"/>
              <a:t>IP </a:t>
            </a:r>
            <a:r>
              <a:rPr lang="zh-CN" altLang="en-US" sz="2400" dirty="0"/>
              <a:t>（假设是</a:t>
            </a:r>
            <a:r>
              <a:rPr lang="en-US" altLang="zh-CN" sz="2400" b="1" dirty="0"/>
              <a:t>115.239.211.112</a:t>
            </a:r>
            <a:r>
              <a:rPr lang="zh-CN" altLang="en-US" sz="2400" dirty="0"/>
              <a:t>）</a:t>
            </a:r>
            <a:r>
              <a:rPr lang="en-US" altLang="zh-CN" sz="2400" dirty="0"/>
              <a:t>,  </a:t>
            </a:r>
            <a:r>
              <a:rPr lang="zh-CN" altLang="en-US" sz="2400" dirty="0"/>
              <a:t>建立</a:t>
            </a:r>
            <a:r>
              <a:rPr lang="en-US" altLang="zh-CN" sz="2400" dirty="0"/>
              <a:t>TCP</a:t>
            </a:r>
            <a:r>
              <a:rPr lang="zh-CN" altLang="en-US" sz="2400" dirty="0"/>
              <a:t>连接  （</a:t>
            </a:r>
            <a:r>
              <a:rPr lang="en-US" altLang="zh-CN" sz="2400" dirty="0"/>
              <a:t>socket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400" dirty="0"/>
              <a:t>发送</a:t>
            </a:r>
            <a:r>
              <a:rPr lang="en-US" altLang="zh-CN" sz="2400" dirty="0"/>
              <a:t>HTTP</a:t>
            </a:r>
            <a:r>
              <a:rPr lang="zh-CN" altLang="en-US" sz="2400" dirty="0"/>
              <a:t>请求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lvl="1"/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30051" y="2504832"/>
            <a:ext cx="36326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你的机器掌握的信息</a:t>
            </a:r>
            <a:endParaRPr lang="en-US" altLang="zh-CN" dirty="0"/>
          </a:p>
          <a:p>
            <a:r>
              <a:rPr lang="en-US" altLang="zh-CN" dirty="0"/>
              <a:t>IP : </a:t>
            </a:r>
            <a:r>
              <a:rPr lang="en-US" altLang="zh-CN" b="1" dirty="0"/>
              <a:t>192.168.1.2</a:t>
            </a:r>
          </a:p>
          <a:p>
            <a:r>
              <a:rPr lang="zh-CN" altLang="en-US" dirty="0"/>
              <a:t>百度的</a:t>
            </a:r>
            <a:r>
              <a:rPr lang="en-US" altLang="zh-CN" dirty="0"/>
              <a:t>IP</a:t>
            </a:r>
            <a:r>
              <a:rPr lang="en-US" altLang="zh-CN" b="1" dirty="0"/>
              <a:t>: 115.239.211.112</a:t>
            </a:r>
          </a:p>
          <a:p>
            <a:r>
              <a:rPr lang="zh-CN" altLang="en-US" dirty="0"/>
              <a:t>网关路由器：  </a:t>
            </a:r>
            <a:r>
              <a:rPr lang="en-US" altLang="zh-CN" b="1" dirty="0"/>
              <a:t>192.168.1.1</a:t>
            </a:r>
          </a:p>
          <a:p>
            <a:r>
              <a:rPr lang="zh-CN" altLang="en-US" dirty="0"/>
              <a:t>网关路由器</a:t>
            </a:r>
            <a:r>
              <a:rPr lang="en-US" altLang="zh-CN" dirty="0"/>
              <a:t>MAC</a:t>
            </a:r>
            <a:r>
              <a:rPr lang="en-US" altLang="zh-CN" b="1" dirty="0"/>
              <a:t>: 88:25:93:79:E0:C8</a:t>
            </a:r>
          </a:p>
          <a:p>
            <a:r>
              <a:rPr lang="en-US" altLang="zh-CN" dirty="0"/>
              <a:t>DNS</a:t>
            </a:r>
            <a:r>
              <a:rPr lang="zh-CN" altLang="en-US" dirty="0"/>
              <a:t>服务器： </a:t>
            </a:r>
            <a:r>
              <a:rPr lang="en-US" altLang="zh-CN" b="1" dirty="0"/>
              <a:t>202.102.224.69</a:t>
            </a:r>
            <a:endParaRPr lang="zh-CN" altLang="en-US" b="1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371827"/>
              </p:ext>
            </p:extLst>
          </p:nvPr>
        </p:nvGraphicFramePr>
        <p:xfrm>
          <a:off x="1547664" y="2353444"/>
          <a:ext cx="2350185" cy="305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" name="Visio" r:id="rId4" imgW="2030049" imgH="2641950" progId="Visio.Drawing.11">
                  <p:embed/>
                </p:oleObj>
              </mc:Choice>
              <mc:Fallback>
                <p:oleObj name="Visio" r:id="rId4" imgW="2030049" imgH="264195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47664" y="2353444"/>
                        <a:ext cx="2350185" cy="3057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14535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欢迎交流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1071538" y="1000112"/>
            <a:ext cx="6786610" cy="434314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+mn-ea"/>
            </a:endParaRPr>
          </a:p>
        </p:txBody>
      </p:sp>
      <p:pic>
        <p:nvPicPr>
          <p:cNvPr id="10" name="Picture 4" descr="二维码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3928" y="3532149"/>
            <a:ext cx="2185334" cy="2182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1"/>
          <p:cNvSpPr/>
          <p:nvPr/>
        </p:nvSpPr>
        <p:spPr>
          <a:xfrm>
            <a:off x="3000364" y="1142988"/>
            <a:ext cx="4357718" cy="366968"/>
          </a:xfrm>
          <a:prstGeom prst="rect">
            <a:avLst/>
          </a:prstGeom>
          <a:solidFill>
            <a:srgbClr val="3782C5"/>
          </a:solidFill>
          <a:ln w="12700" cap="flat" cmpd="sng" algn="ctr">
            <a:solidFill>
              <a:srgbClr val="026DC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QQ: 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3340792577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00364" y="2333093"/>
            <a:ext cx="4357718" cy="366968"/>
          </a:xfrm>
          <a:prstGeom prst="rect">
            <a:avLst/>
          </a:prstGeom>
          <a:solidFill>
            <a:srgbClr val="3782C5"/>
          </a:solidFill>
          <a:ln w="12700" cap="flat" cmpd="sng" algn="ctr">
            <a:solidFill>
              <a:srgbClr val="026DC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QQ</a:t>
            </a:r>
            <a:r>
              <a:rPr lang="zh-CN" altLang="en-US" sz="2000" dirty="0">
                <a:solidFill>
                  <a:schemeClr val="bg1"/>
                </a:solidFill>
              </a:rPr>
              <a:t>群</a:t>
            </a:r>
            <a:r>
              <a:rPr lang="en-US" altLang="zh-CN" sz="2000" dirty="0">
                <a:solidFill>
                  <a:schemeClr val="bg1"/>
                </a:solidFill>
              </a:rPr>
              <a:t>: 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536010527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00364" y="2963042"/>
            <a:ext cx="4357718" cy="366968"/>
          </a:xfrm>
          <a:prstGeom prst="rect">
            <a:avLst/>
          </a:prstGeom>
          <a:solidFill>
            <a:srgbClr val="3782C5"/>
          </a:solidFill>
          <a:ln w="12700" cap="flat" cmpd="sng" algn="ctr">
            <a:solidFill>
              <a:srgbClr val="026DC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微信公共号</a:t>
            </a:r>
            <a:r>
              <a:rPr lang="en-US" altLang="zh-CN" sz="2000" dirty="0">
                <a:solidFill>
                  <a:schemeClr val="bg1"/>
                </a:solidFill>
              </a:rPr>
              <a:t>: </a:t>
            </a:r>
            <a:r>
              <a:rPr lang="zh-CN" altLang="en-US" sz="2000" dirty="0">
                <a:solidFill>
                  <a:schemeClr val="bg1"/>
                </a:solidFill>
              </a:rPr>
              <a:t>码农翻身</a:t>
            </a:r>
            <a:r>
              <a:rPr lang="en-US" altLang="zh-CN" sz="2000" dirty="0">
                <a:solidFill>
                  <a:schemeClr val="bg1"/>
                </a:solidFill>
              </a:rPr>
              <a:t>(</a:t>
            </a:r>
            <a:r>
              <a:rPr lang="en-US" altLang="zh-CN" sz="2000" dirty="0" err="1">
                <a:solidFill>
                  <a:schemeClr val="bg1"/>
                </a:solidFill>
              </a:rPr>
              <a:t>coderising</a:t>
            </a:r>
            <a:r>
              <a:rPr lang="en-US" altLang="zh-CN" sz="2000" dirty="0">
                <a:solidFill>
                  <a:schemeClr val="bg1"/>
                </a:solidFill>
              </a:rPr>
              <a:t>)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8" name="矩形 11"/>
          <p:cNvSpPr/>
          <p:nvPr/>
        </p:nvSpPr>
        <p:spPr>
          <a:xfrm>
            <a:off x="3005864" y="1738040"/>
            <a:ext cx="4357718" cy="366968"/>
          </a:xfrm>
          <a:prstGeom prst="rect">
            <a:avLst/>
          </a:prstGeom>
          <a:solidFill>
            <a:srgbClr val="3782C5"/>
          </a:solidFill>
          <a:ln w="12700" cap="flat" cmpd="sng" algn="ctr">
            <a:solidFill>
              <a:srgbClr val="026DC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微信</a:t>
            </a:r>
            <a:r>
              <a:rPr lang="en-US" altLang="zh-CN" sz="2000" dirty="0">
                <a:solidFill>
                  <a:schemeClr val="bg1"/>
                </a:solidFill>
              </a:rPr>
              <a:t>: </a:t>
            </a:r>
            <a:r>
              <a:rPr lang="en-US" altLang="zh-CN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liuxinlehan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174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143108" y="2785492"/>
            <a:ext cx="5643602" cy="432048"/>
            <a:chOff x="3779912" y="1777380"/>
            <a:chExt cx="4896544" cy="432048"/>
          </a:xfrm>
        </p:grpSpPr>
        <p:sp>
          <p:nvSpPr>
            <p:cNvPr id="6" name="矩形 5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3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应用层协议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547664" y="1993404"/>
            <a:ext cx="6239046" cy="432048"/>
            <a:chOff x="3779912" y="1777380"/>
            <a:chExt cx="4896544" cy="432048"/>
          </a:xfrm>
        </p:grpSpPr>
        <p:sp>
          <p:nvSpPr>
            <p:cNvPr id="9" name="矩形 8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2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因特网协议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143108" y="1282616"/>
            <a:ext cx="5643602" cy="422756"/>
            <a:chOff x="3779912" y="1777380"/>
            <a:chExt cx="4896544" cy="432048"/>
          </a:xfrm>
        </p:grpSpPr>
        <p:sp>
          <p:nvSpPr>
            <p:cNvPr id="13" name="矩形 12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82368" y="1824127"/>
              <a:ext cx="4078064" cy="334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什么是协议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343800" y="9132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dobe 宋体 Std L" pitchFamily="18" charset="-122"/>
                <a:ea typeface="Adobe 宋体 Std L" pitchFamily="18" charset="-122"/>
              </a:rPr>
              <a:t>Contents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dobe 宋体 Std L" pitchFamily="18" charset="-122"/>
              <a:ea typeface="Adobe 宋体 Std L" pitchFamily="18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151846" y="3505572"/>
            <a:ext cx="5643602" cy="432048"/>
            <a:chOff x="3779912" y="1777380"/>
            <a:chExt cx="4896544" cy="432048"/>
          </a:xfrm>
        </p:grpSpPr>
        <p:sp>
          <p:nvSpPr>
            <p:cNvPr id="18" name="矩形 17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4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82368" y="1824127"/>
              <a:ext cx="429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TCP/IP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1" name="组合 16"/>
          <p:cNvGrpSpPr/>
          <p:nvPr/>
        </p:nvGrpSpPr>
        <p:grpSpPr>
          <a:xfrm>
            <a:off x="2143108" y="4225652"/>
            <a:ext cx="5643602" cy="432048"/>
            <a:chOff x="3779912" y="1777380"/>
            <a:chExt cx="4896544" cy="432048"/>
          </a:xfrm>
        </p:grpSpPr>
        <p:sp>
          <p:nvSpPr>
            <p:cNvPr id="22" name="矩形 17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矩形 18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5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348605" y="1808738"/>
              <a:ext cx="429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链路层</a:t>
              </a:r>
            </a:p>
          </p:txBody>
        </p:sp>
      </p:grpSp>
      <p:grpSp>
        <p:nvGrpSpPr>
          <p:cNvPr id="25" name="组合 16"/>
          <p:cNvGrpSpPr/>
          <p:nvPr/>
        </p:nvGrpSpPr>
        <p:grpSpPr>
          <a:xfrm>
            <a:off x="2143108" y="4945732"/>
            <a:ext cx="5643602" cy="432048"/>
            <a:chOff x="3779912" y="1777380"/>
            <a:chExt cx="4896544" cy="432048"/>
          </a:xfrm>
        </p:grpSpPr>
        <p:sp>
          <p:nvSpPr>
            <p:cNvPr id="26" name="矩形 17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>
              <a:solidFill>
                <a:srgbClr val="3782C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矩形 18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gradFill>
              <a:gsLst>
                <a:gs pos="0">
                  <a:srgbClr val="3782C5"/>
                </a:gs>
                <a:gs pos="100000">
                  <a:srgbClr val="2857A5"/>
                </a:gs>
              </a:gsLst>
              <a:lin ang="5400000" scaled="0"/>
            </a:gradFill>
            <a:ln w="12700">
              <a:solidFill>
                <a:srgbClr val="378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6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48605" y="1808738"/>
              <a:ext cx="429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综合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028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223938" y="3812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TCP/IP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协议栈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633364"/>
            <a:ext cx="7371924" cy="299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96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71538" y="228865"/>
            <a:ext cx="707236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06749"/>
            <a:ext cx="7320936" cy="54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68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自定义 8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11283</TotalTime>
  <Words>2791</Words>
  <Application>Microsoft Office PowerPoint</Application>
  <PresentationFormat>On-screen Show (16:10)</PresentationFormat>
  <Paragraphs>431</Paragraphs>
  <Slides>64</Slides>
  <Notes>63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Adobe 宋体 Std L</vt:lpstr>
      <vt:lpstr>宋体</vt:lpstr>
      <vt:lpstr>微软雅黑</vt:lpstr>
      <vt:lpstr>Arial</vt:lpstr>
      <vt:lpstr>Arial</vt:lpstr>
      <vt:lpstr>Calibri</vt:lpstr>
      <vt:lpstr>Wingdings</vt:lpstr>
      <vt:lpstr>Office 主题​​</vt:lpstr>
      <vt:lpstr>Visio</vt:lpstr>
      <vt:lpstr>计算机网络</vt:lpstr>
      <vt:lpstr>目录</vt:lpstr>
      <vt:lpstr>PowerPoint Presentation</vt:lpstr>
      <vt:lpstr>PowerPoint Presentation</vt:lpstr>
      <vt:lpstr>PowerPoint Presentation</vt:lpstr>
      <vt:lpstr>PowerPoint Presentation</vt:lpstr>
      <vt:lpstr>目录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目录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目录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目录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目录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 PowerPoint Template ]</dc:title>
  <dc:creator>王琳</dc:creator>
  <cp:lastModifiedBy>Liu</cp:lastModifiedBy>
  <cp:revision>1326</cp:revision>
  <dcterms:created xsi:type="dcterms:W3CDTF">2012-07-25T13:29:00Z</dcterms:created>
  <dcterms:modified xsi:type="dcterms:W3CDTF">2016-10-23T13:52:51Z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2052-10.1.0.5511</vt:lpwstr>
  </property>
</Properties>
</file>